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48" r:id="rId1"/>
  </p:sldMasterIdLst>
  <p:notesMasterIdLst>
    <p:notesMasterId r:id="rId42"/>
  </p:notesMasterIdLst>
  <p:handoutMasterIdLst>
    <p:handoutMasterId r:id="rId43"/>
  </p:handoutMasterIdLst>
  <p:sldIdLst>
    <p:sldId id="261" r:id="rId2"/>
    <p:sldId id="262" r:id="rId3"/>
    <p:sldId id="263"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99" r:id="rId28"/>
    <p:sldId id="300" r:id="rId29"/>
    <p:sldId id="287" r:id="rId30"/>
    <p:sldId id="288" r:id="rId31"/>
    <p:sldId id="289" r:id="rId32"/>
    <p:sldId id="290" r:id="rId33"/>
    <p:sldId id="297" r:id="rId34"/>
    <p:sldId id="296" r:id="rId35"/>
    <p:sldId id="291" r:id="rId36"/>
    <p:sldId id="295" r:id="rId37"/>
    <p:sldId id="292" r:id="rId38"/>
    <p:sldId id="293" r:id="rId39"/>
    <p:sldId id="298" r:id="rId40"/>
    <p:sldId id="294" r:id="rId41"/>
  </p:sldIdLst>
  <p:sldSz cx="9144000" cy="6858000" type="screen4x3"/>
  <p:notesSz cx="6858000" cy="9144000"/>
  <p:defaultTextStyle>
    <a:defPPr>
      <a:defRPr lang="fr-FR"/>
    </a:defPPr>
    <a:lvl1pPr algn="l" defTabSz="457200"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kern="1200">
        <a:solidFill>
          <a:schemeClr val="tx1"/>
        </a:solidFill>
        <a:latin typeface="Calibri" pitchFamily="34" charset="0"/>
        <a:ea typeface="ＭＳ Ｐゴシック" pitchFamily="34"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4568"/>
    <a:srgbClr val="007CB7"/>
    <a:srgbClr val="C3C3C3"/>
    <a:srgbClr val="E5E5E5"/>
    <a:srgbClr val="B1B1B1"/>
    <a:srgbClr val="ACA49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0" d="100"/>
          <a:sy n="70" d="100"/>
        </p:scale>
        <p:origin x="-624" y="3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fld id="{BB210E47-1453-4225-BE01-9E0D7C9A0A0B}" type="datetimeFigureOut">
              <a:rPr lang="fr-FR" altLang="fr-FR"/>
              <a:pPr>
                <a:defRPr/>
              </a:pPr>
              <a:t>07/07/2016</a:t>
            </a:fld>
            <a:endParaRPr lang="fr-FR" alt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7729ADA9-7DE6-437B-8A47-78151782637F}" type="slidenum">
              <a:rPr lang="fr-FR" altLang="fr-FR"/>
              <a:pPr/>
              <a:t>‹N°›</a:t>
            </a:fld>
            <a:endParaRPr lang="fr-FR" altLang="fr-FR"/>
          </a:p>
        </p:txBody>
      </p:sp>
    </p:spTree>
    <p:extLst>
      <p:ext uri="{BB962C8B-B14F-4D97-AF65-F5344CB8AC3E}">
        <p14:creationId xmlns:p14="http://schemas.microsoft.com/office/powerpoint/2010/main" val="2963214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fld id="{597D7E95-CC63-424E-9BFC-84976807F8C5}" type="datetimeFigureOut">
              <a:rPr lang="fr-FR" altLang="fr-FR"/>
              <a:pPr>
                <a:defRPr/>
              </a:pPr>
              <a:t>07/07/2016</a:t>
            </a:fld>
            <a:endParaRPr lang="fr-FR" alt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fr-CH" altLang="fr-FR" noProof="0" smtClean="0"/>
              <a:t>Cliquez pour modifier les styles du texte du masque</a:t>
            </a:r>
          </a:p>
          <a:p>
            <a:pPr lvl="1"/>
            <a:r>
              <a:rPr lang="fr-CH" altLang="fr-FR" noProof="0" smtClean="0"/>
              <a:t>Deuxième niveau</a:t>
            </a:r>
          </a:p>
          <a:p>
            <a:pPr lvl="2"/>
            <a:r>
              <a:rPr lang="fr-CH" altLang="fr-FR" noProof="0" smtClean="0"/>
              <a:t>Troisième niveau</a:t>
            </a:r>
          </a:p>
          <a:p>
            <a:pPr lvl="3"/>
            <a:r>
              <a:rPr lang="fr-CH" altLang="fr-FR" noProof="0" smtClean="0"/>
              <a:t>Quatrième niveau</a:t>
            </a:r>
          </a:p>
          <a:p>
            <a:pPr lvl="4"/>
            <a:r>
              <a:rPr lang="fr-CH" altLang="fr-FR" noProof="0" smtClean="0"/>
              <a:t>Cinquième niveau</a:t>
            </a:r>
            <a:endParaRPr lang="fr-FR" altLang="fr-FR" noProof="0" smtClean="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CE88B1B3-E856-4238-8733-EFF428E87ECC}" type="slidenum">
              <a:rPr lang="fr-FR" altLang="fr-FR"/>
              <a:pPr/>
              <a:t>‹N°›</a:t>
            </a:fld>
            <a:endParaRPr lang="fr-FR" altLang="fr-FR"/>
          </a:p>
        </p:txBody>
      </p:sp>
    </p:spTree>
    <p:extLst>
      <p:ext uri="{BB962C8B-B14F-4D97-AF65-F5344CB8AC3E}">
        <p14:creationId xmlns:p14="http://schemas.microsoft.com/office/powerpoint/2010/main" val="2766521819"/>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Cotonou (Bénin), Dakar, Lomé (Togo), Niamey (Niger)</a:t>
            </a:r>
          </a:p>
          <a:p>
            <a:r>
              <a:rPr lang="fr-FR" dirty="0" smtClean="0"/>
              <a:t>Bangui : République </a:t>
            </a:r>
            <a:r>
              <a:rPr lang="fr-FR" dirty="0" err="1" smtClean="0"/>
              <a:t>Centraficaine</a:t>
            </a:r>
            <a:r>
              <a:rPr lang="fr-FR" dirty="0" smtClean="0"/>
              <a:t>, Bujumbura (Burundi), Kinshasa, Libreville (Gabon), Lubumbashi (RDC), N’Djamena (Tchad), </a:t>
            </a:r>
            <a:r>
              <a:rPr lang="fr-FR" dirty="0" err="1" smtClean="0"/>
              <a:t>Ngaoundéré</a:t>
            </a:r>
            <a:r>
              <a:rPr lang="fr-FR" baseline="0" dirty="0" smtClean="0"/>
              <a:t> et</a:t>
            </a:r>
            <a:r>
              <a:rPr lang="fr-FR" dirty="0" smtClean="0"/>
              <a:t> Yaoundé (Cameroun)</a:t>
            </a:r>
            <a:endParaRPr lang="fr-FR" dirty="0"/>
          </a:p>
        </p:txBody>
      </p:sp>
      <p:sp>
        <p:nvSpPr>
          <p:cNvPr id="4" name="Espace réservé du numéro de diapositive 3"/>
          <p:cNvSpPr>
            <a:spLocks noGrp="1"/>
          </p:cNvSpPr>
          <p:nvPr>
            <p:ph type="sldNum" sz="quarter" idx="10"/>
          </p:nvPr>
        </p:nvSpPr>
        <p:spPr/>
        <p:txBody>
          <a:bodyPr/>
          <a:lstStyle/>
          <a:p>
            <a:fld id="{CE88B1B3-E856-4238-8733-EFF428E87ECC}" type="slidenum">
              <a:rPr lang="fr-FR" altLang="fr-FR" smtClean="0"/>
              <a:pPr/>
              <a:t>12</a:t>
            </a:fld>
            <a:endParaRPr lang="fr-FR" altLang="fr-FR"/>
          </a:p>
        </p:txBody>
      </p:sp>
    </p:spTree>
    <p:extLst>
      <p:ext uri="{BB962C8B-B14F-4D97-AF65-F5344CB8AC3E}">
        <p14:creationId xmlns:p14="http://schemas.microsoft.com/office/powerpoint/2010/main" val="2843663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fr-FR" dirty="0" smtClean="0"/>
              <a:t>Bénin 2014</a:t>
            </a:r>
          </a:p>
          <a:p>
            <a:endParaRPr lang="fr-FR" dirty="0"/>
          </a:p>
        </p:txBody>
      </p:sp>
      <p:sp>
        <p:nvSpPr>
          <p:cNvPr id="4" name="Espace réservé du numéro de diapositive 3"/>
          <p:cNvSpPr>
            <a:spLocks noGrp="1"/>
          </p:cNvSpPr>
          <p:nvPr>
            <p:ph type="sldNum" sz="quarter" idx="10"/>
          </p:nvPr>
        </p:nvSpPr>
        <p:spPr/>
        <p:txBody>
          <a:bodyPr/>
          <a:lstStyle/>
          <a:p>
            <a:fld id="{CE88B1B3-E856-4238-8733-EFF428E87ECC}" type="slidenum">
              <a:rPr lang="fr-FR" altLang="fr-FR" smtClean="0"/>
              <a:pPr/>
              <a:t>15</a:t>
            </a:fld>
            <a:endParaRPr lang="fr-FR" altLang="fr-FR"/>
          </a:p>
        </p:txBody>
      </p:sp>
    </p:spTree>
    <p:extLst>
      <p:ext uri="{BB962C8B-B14F-4D97-AF65-F5344CB8AC3E}">
        <p14:creationId xmlns:p14="http://schemas.microsoft.com/office/powerpoint/2010/main" val="3083602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E88B1B3-E856-4238-8733-EFF428E87ECC}" type="slidenum">
              <a:rPr lang="fr-FR" altLang="fr-FR" smtClean="0"/>
              <a:pPr/>
              <a:t>21</a:t>
            </a:fld>
            <a:endParaRPr lang="fr-FR" altLang="fr-FR"/>
          </a:p>
        </p:txBody>
      </p:sp>
    </p:spTree>
    <p:extLst>
      <p:ext uri="{BB962C8B-B14F-4D97-AF65-F5344CB8AC3E}">
        <p14:creationId xmlns:p14="http://schemas.microsoft.com/office/powerpoint/2010/main" val="4153534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5" name="Sous-titre 2"/>
          <p:cNvSpPr txBox="1">
            <a:spLocks/>
          </p:cNvSpPr>
          <p:nvPr userDrawn="1"/>
        </p:nvSpPr>
        <p:spPr>
          <a:xfrm>
            <a:off x="1371600" y="6016625"/>
            <a:ext cx="6400800" cy="647700"/>
          </a:xfrm>
          <a:prstGeom prst="rect">
            <a:avLst/>
          </a:prstGeom>
        </p:spPr>
        <p:txBody>
          <a:bodyPr anchor="ctr">
            <a:normAutofit/>
          </a:bodyPr>
          <a:lstStyle>
            <a:lvl1pPr marL="0" indent="0" algn="ctr" defTabSz="457200" rtl="0" eaLnBrk="1" latinLnBrk="0" hangingPunct="1">
              <a:spcBef>
                <a:spcPct val="20000"/>
              </a:spcBef>
              <a:buFont typeface="Arial"/>
              <a:buNone/>
              <a:defRPr sz="3200" kern="1200">
                <a:solidFill>
                  <a:srgbClr val="007CB7"/>
                </a:solidFill>
                <a:latin typeface="Helvetica Neue Light"/>
                <a:ea typeface="+mn-ea"/>
                <a:cs typeface="Helvetica Neue Light"/>
              </a:defRPr>
            </a:lvl1pPr>
            <a:lvl2pPr marL="457200" indent="0" algn="ctr" defTabSz="457200" rtl="0" eaLnBrk="1" latinLnBrk="0" hangingPunct="1">
              <a:spcBef>
                <a:spcPct val="20000"/>
              </a:spcBef>
              <a:buFont typeface="Arial"/>
              <a:buNone/>
              <a:defRPr sz="2800" kern="1200">
                <a:solidFill>
                  <a:schemeClr val="tx1">
                    <a:tint val="75000"/>
                  </a:schemeClr>
                </a:solidFill>
                <a:latin typeface="Helvetica Neue Light"/>
                <a:ea typeface="+mn-ea"/>
                <a:cs typeface="Helvetica Neue Light"/>
              </a:defRPr>
            </a:lvl2pPr>
            <a:lvl3pPr marL="914400" indent="0" algn="ctr" defTabSz="457200" rtl="0" eaLnBrk="1" latinLnBrk="0" hangingPunct="1">
              <a:spcBef>
                <a:spcPct val="20000"/>
              </a:spcBef>
              <a:buFont typeface="Arial"/>
              <a:buNone/>
              <a:defRPr sz="2400" kern="1200">
                <a:solidFill>
                  <a:schemeClr val="tx1">
                    <a:tint val="75000"/>
                  </a:schemeClr>
                </a:solidFill>
                <a:latin typeface="Helvetica Neue Light"/>
                <a:ea typeface="+mn-ea"/>
                <a:cs typeface="Helvetica Neue Light"/>
              </a:defRPr>
            </a:lvl3pPr>
            <a:lvl4pPr marL="1371600" indent="0" algn="ctr" defTabSz="457200" rtl="0" eaLnBrk="1" latinLnBrk="0" hangingPunct="1">
              <a:spcBef>
                <a:spcPct val="20000"/>
              </a:spcBef>
              <a:buFont typeface="Arial"/>
              <a:buNone/>
              <a:defRPr sz="2000" kern="1200">
                <a:solidFill>
                  <a:schemeClr val="tx1">
                    <a:tint val="75000"/>
                  </a:schemeClr>
                </a:solidFill>
                <a:latin typeface="Helvetica Neue Light"/>
                <a:ea typeface="+mn-ea"/>
                <a:cs typeface="Helvetica Neue Light"/>
              </a:defRPr>
            </a:lvl4pPr>
            <a:lvl5pPr marL="1828800" indent="0" algn="ctr" defTabSz="457200" rtl="0" eaLnBrk="1" latinLnBrk="0" hangingPunct="1">
              <a:spcBef>
                <a:spcPct val="20000"/>
              </a:spcBef>
              <a:buFont typeface="Arial"/>
              <a:buNone/>
              <a:defRPr sz="2000" kern="1200">
                <a:solidFill>
                  <a:schemeClr val="tx1">
                    <a:tint val="75000"/>
                  </a:schemeClr>
                </a:solidFill>
                <a:latin typeface="Helvetica Neue Light"/>
                <a:ea typeface="+mn-ea"/>
                <a:cs typeface="Helvetica Neue Light"/>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defRPr/>
            </a:pPr>
            <a:endParaRPr lang="fr-FR" sz="1800" dirty="0">
              <a:solidFill>
                <a:srgbClr val="ACA49C"/>
              </a:solidFill>
            </a:endParaRPr>
          </a:p>
        </p:txBody>
      </p:sp>
      <p:pic>
        <p:nvPicPr>
          <p:cNvPr id="7" name="Image 7" descr="Page de garde PPT Moodle MOOT.png"/>
          <p:cNvPicPr>
            <a:picLocks noChangeAspect="1"/>
          </p:cNvPicPr>
          <p:nvPr userDrawn="1"/>
        </p:nvPicPr>
        <p:blipFill>
          <a:blip r:embed="rId2">
            <a:extLst>
              <a:ext uri="{28A0092B-C50C-407E-A947-70E740481C1C}">
                <a14:useLocalDpi xmlns:a14="http://schemas.microsoft.com/office/drawing/2010/main" val="0"/>
              </a:ext>
            </a:extLst>
          </a:blip>
          <a:srcRect l="424" r="835"/>
          <a:stretch>
            <a:fillRect/>
          </a:stretch>
        </p:blipFill>
        <p:spPr bwMode="auto">
          <a:xfrm>
            <a:off x="1588" y="0"/>
            <a:ext cx="9140825" cy="322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8" descr="HES-SO logo pantone fr.eps"/>
          <p:cNvPicPr>
            <a:picLocks noChangeAspect="1"/>
          </p:cNvPicPr>
          <p:nvPr userDrawn="1"/>
        </p:nvPicPr>
        <p:blipFill>
          <a:blip r:embed="rId3">
            <a:extLst>
              <a:ext uri="{28A0092B-C50C-407E-A947-70E740481C1C}">
                <a14:useLocalDpi xmlns:a14="http://schemas.microsoft.com/office/drawing/2010/main" val="0"/>
              </a:ext>
            </a:extLst>
          </a:blip>
          <a:srcRect l="30083"/>
          <a:stretch>
            <a:fillRect/>
          </a:stretch>
        </p:blipFill>
        <p:spPr bwMode="auto">
          <a:xfrm>
            <a:off x="7529513" y="5976938"/>
            <a:ext cx="1428750"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ctrTitle"/>
          </p:nvPr>
        </p:nvSpPr>
        <p:spPr>
          <a:xfrm>
            <a:off x="111512" y="3229175"/>
            <a:ext cx="8920977" cy="1146717"/>
          </a:xfrm>
        </p:spPr>
        <p:txBody>
          <a:bodyPr>
            <a:noAutofit/>
          </a:bodyPr>
          <a:lstStyle>
            <a:lvl1pPr algn="ctr">
              <a:defRPr sz="3600" b="1" i="0" cap="all" spc="300" normalizeH="0" baseline="0">
                <a:solidFill>
                  <a:srgbClr val="0B4568"/>
                </a:solidFill>
                <a:latin typeface="Helvetica Neue Light"/>
                <a:cs typeface="Helvetica Neue Light"/>
              </a:defRPr>
            </a:lvl1pPr>
          </a:lstStyle>
          <a:p>
            <a:r>
              <a:rPr lang="fr-FR" smtClean="0"/>
              <a:t>Modifiez le style du titre</a:t>
            </a:r>
            <a:endParaRPr lang="fr-FR" dirty="0"/>
          </a:p>
        </p:txBody>
      </p:sp>
      <p:sp>
        <p:nvSpPr>
          <p:cNvPr id="3" name="Sous-titre 2"/>
          <p:cNvSpPr>
            <a:spLocks noGrp="1"/>
          </p:cNvSpPr>
          <p:nvPr>
            <p:ph type="subTitle" idx="1"/>
          </p:nvPr>
        </p:nvSpPr>
        <p:spPr>
          <a:xfrm>
            <a:off x="405380" y="4554451"/>
            <a:ext cx="8333240" cy="1248806"/>
          </a:xfrm>
        </p:spPr>
        <p:txBody>
          <a:bodyPr anchor="ctr"/>
          <a:lstStyle>
            <a:lvl1pPr marL="0" indent="0" algn="ctr">
              <a:buNone/>
              <a:defRPr b="1" spc="300">
                <a:solidFill>
                  <a:srgbClr val="007CB7"/>
                </a:solidFill>
                <a:latin typeface="Helvetica Neue Light"/>
                <a:cs typeface="Helvetica Neue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6" name="Espace réservé du texte 5"/>
          <p:cNvSpPr>
            <a:spLocks noGrp="1"/>
          </p:cNvSpPr>
          <p:nvPr>
            <p:ph type="body" sz="quarter" idx="10"/>
          </p:nvPr>
        </p:nvSpPr>
        <p:spPr>
          <a:xfrm>
            <a:off x="1982704" y="6054812"/>
            <a:ext cx="5185563" cy="433387"/>
          </a:xfrm>
        </p:spPr>
        <p:txBody>
          <a:bodyPr anchor="ctr">
            <a:noAutofit/>
          </a:bodyPr>
          <a:lstStyle>
            <a:lvl1pPr marL="0" indent="0" algn="ctr">
              <a:buNone/>
              <a:defRPr sz="1400" baseline="0">
                <a:solidFill>
                  <a:srgbClr val="ACA49C"/>
                </a:solidFill>
              </a:defRPr>
            </a:lvl1pPr>
            <a:lvl2pPr marL="457200" indent="0">
              <a:buNone/>
              <a:defRPr sz="1100">
                <a:solidFill>
                  <a:srgbClr val="ACA49C"/>
                </a:solidFill>
              </a:defRPr>
            </a:lvl2pPr>
            <a:lvl3pPr marL="914400" indent="0">
              <a:buNone/>
              <a:defRPr sz="1050">
                <a:solidFill>
                  <a:srgbClr val="ACA49C"/>
                </a:solidFill>
              </a:defRPr>
            </a:lvl3pPr>
            <a:lvl4pPr marL="1371600" indent="0">
              <a:buNone/>
              <a:defRPr sz="1000">
                <a:solidFill>
                  <a:srgbClr val="ACA49C"/>
                </a:solidFill>
              </a:defRPr>
            </a:lvl4pPr>
            <a:lvl5pPr marL="1828800" indent="0">
              <a:buNone/>
              <a:defRPr sz="1000">
                <a:solidFill>
                  <a:srgbClr val="ACA49C"/>
                </a:solidFill>
              </a:defRPr>
            </a:lvl5pPr>
          </a:lstStyle>
          <a:p>
            <a:pPr lvl="0"/>
            <a:r>
              <a:rPr lang="fr-FR" smtClean="0"/>
              <a:t>Modifiez les styles du texte du masque</a:t>
            </a:r>
          </a:p>
        </p:txBody>
      </p:sp>
    </p:spTree>
    <p:extLst>
      <p:ext uri="{BB962C8B-B14F-4D97-AF65-F5344CB8AC3E}">
        <p14:creationId xmlns:p14="http://schemas.microsoft.com/office/powerpoint/2010/main" val="3934621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4" name="Image 6" descr="Page PPT Moodle MOOT.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108575"/>
            <a:ext cx="9144000"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7" descr="logoTxt_fp.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48513" y="490538"/>
            <a:ext cx="1824037"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457200" y="274638"/>
            <a:ext cx="6513656" cy="1143000"/>
          </a:xfrm>
        </p:spPr>
        <p:txBody>
          <a:bodyPr/>
          <a:lstStyle>
            <a:lvl1pPr algn="l">
              <a:defRPr sz="2800" b="1" cap="all" spc="300">
                <a:solidFill>
                  <a:srgbClr val="0B4568"/>
                </a:solidFill>
                <a:latin typeface="Helvetica Neue Light"/>
                <a:cs typeface="Helvetica Neue Light"/>
              </a:defRPr>
            </a:lvl1pPr>
          </a:lstStyle>
          <a:p>
            <a:r>
              <a:rPr lang="fr-FR" smtClean="0"/>
              <a:t>Modifiez le style du titre</a:t>
            </a:r>
            <a:endParaRPr lang="fr-FR" dirty="0"/>
          </a:p>
        </p:txBody>
      </p:sp>
      <p:sp>
        <p:nvSpPr>
          <p:cNvPr id="3" name="Espace réservé du contenu 2"/>
          <p:cNvSpPr>
            <a:spLocks noGrp="1"/>
          </p:cNvSpPr>
          <p:nvPr>
            <p:ph idx="1"/>
          </p:nvPr>
        </p:nvSpPr>
        <p:spPr>
          <a:xfrm>
            <a:off x="457200" y="1600200"/>
            <a:ext cx="8517428" cy="4525963"/>
          </a:xfrm>
        </p:spPr>
        <p:txBody>
          <a:bodyPr>
            <a:normAutofit/>
          </a:bodyPr>
          <a:lstStyle>
            <a:lvl1pPr>
              <a:buClr>
                <a:srgbClr val="007CB7"/>
              </a:buClr>
              <a:defRPr sz="2800">
                <a:solidFill>
                  <a:schemeClr val="tx1"/>
                </a:solidFill>
              </a:defRPr>
            </a:lvl1pPr>
            <a:lvl2pPr>
              <a:buClr>
                <a:srgbClr val="007CB7"/>
              </a:buClr>
              <a:defRPr sz="2400">
                <a:solidFill>
                  <a:schemeClr val="tx1"/>
                </a:solidFill>
              </a:defRPr>
            </a:lvl2pPr>
            <a:lvl3pPr>
              <a:buClr>
                <a:srgbClr val="007CB7"/>
              </a:buClr>
              <a:defRPr sz="2000">
                <a:solidFill>
                  <a:schemeClr val="tx1"/>
                </a:solidFill>
              </a:defRPr>
            </a:lvl3pPr>
            <a:lvl4pPr>
              <a:buClr>
                <a:srgbClr val="007CB7"/>
              </a:buClr>
              <a:defRPr sz="1800">
                <a:solidFill>
                  <a:schemeClr val="tx1"/>
                </a:solidFill>
              </a:defRPr>
            </a:lvl4pPr>
            <a:lvl5pPr>
              <a:buClr>
                <a:srgbClr val="007CB7"/>
              </a:buClr>
              <a:defRPr sz="1800">
                <a:solidFill>
                  <a:schemeClr val="tx1"/>
                </a:solidFill>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6" name="Espace réservé de la date 3"/>
          <p:cNvSpPr>
            <a:spLocks noGrp="1"/>
          </p:cNvSpPr>
          <p:nvPr>
            <p:ph type="dt" sz="half" idx="10"/>
          </p:nvPr>
        </p:nvSpPr>
        <p:spPr/>
        <p:txBody>
          <a:bodyPr/>
          <a:lstStyle>
            <a:lvl1pPr>
              <a:defRPr smtClean="0"/>
            </a:lvl1pPr>
          </a:lstStyle>
          <a:p>
            <a:pPr>
              <a:defRPr/>
            </a:pPr>
            <a:fld id="{A57998F4-A1EF-4E4C-9DAA-E26D9CE353AC}" type="datetime3">
              <a:rPr lang="fr-CH" altLang="fr-FR" smtClean="0"/>
              <a:t>07/07/16</a:t>
            </a:fld>
            <a:endParaRPr lang="fr-FR" altLang="fr-FR"/>
          </a:p>
        </p:txBody>
      </p:sp>
      <p:sp>
        <p:nvSpPr>
          <p:cNvPr id="7" name="Espace réservé du pied de page 4"/>
          <p:cNvSpPr>
            <a:spLocks noGrp="1"/>
          </p:cNvSpPr>
          <p:nvPr>
            <p:ph type="ftr" sz="quarter" idx="11"/>
          </p:nvPr>
        </p:nvSpPr>
        <p:spPr/>
        <p:txBody>
          <a:bodyPr/>
          <a:lstStyle>
            <a:lvl1pPr>
              <a:defRPr smtClean="0">
                <a:solidFill>
                  <a:schemeClr val="bg1"/>
                </a:solidFill>
              </a:defRPr>
            </a:lvl1pPr>
          </a:lstStyle>
          <a:p>
            <a:pPr>
              <a:defRPr/>
            </a:pPr>
            <a:r>
              <a:rPr lang="fr-FR" altLang="fr-FR" smtClean="0"/>
              <a:t>Moodle et l'Afrique francophone</a:t>
            </a:r>
            <a:endParaRPr lang="fr-FR" altLang="fr-FR"/>
          </a:p>
        </p:txBody>
      </p:sp>
      <p:sp>
        <p:nvSpPr>
          <p:cNvPr id="8" name="Espace réservé du numéro de diapositive 5"/>
          <p:cNvSpPr>
            <a:spLocks noGrp="1"/>
          </p:cNvSpPr>
          <p:nvPr>
            <p:ph type="sldNum" sz="quarter" idx="12"/>
          </p:nvPr>
        </p:nvSpPr>
        <p:spPr/>
        <p:txBody>
          <a:bodyPr/>
          <a:lstStyle>
            <a:lvl1pPr>
              <a:defRPr>
                <a:solidFill>
                  <a:srgbClr val="FFFFFF"/>
                </a:solidFill>
              </a:defRPr>
            </a:lvl1pPr>
          </a:lstStyle>
          <a:p>
            <a:fld id="{072121FE-85D9-4522-8C7B-629F04E4E38E}" type="slidenum">
              <a:rPr lang="fr-FR" altLang="fr-FR"/>
              <a:pPr/>
              <a:t>‹N°›</a:t>
            </a:fld>
            <a:endParaRPr lang="fr-FR" altLang="fr-FR"/>
          </a:p>
        </p:txBody>
      </p:sp>
    </p:spTree>
    <p:extLst>
      <p:ext uri="{BB962C8B-B14F-4D97-AF65-F5344CB8AC3E}">
        <p14:creationId xmlns:p14="http://schemas.microsoft.com/office/powerpoint/2010/main" val="2600734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pic>
        <p:nvPicPr>
          <p:cNvPr id="4" name="Image 6" descr="Page PPT Moodle MOOT.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108575"/>
            <a:ext cx="9144000"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7" descr="Page de garde PPT Moodle MOOT.png"/>
          <p:cNvPicPr>
            <a:picLocks noChangeAspect="1"/>
          </p:cNvPicPr>
          <p:nvPr userDrawn="1"/>
        </p:nvPicPr>
        <p:blipFill>
          <a:blip r:embed="rId3">
            <a:extLst>
              <a:ext uri="{28A0092B-C50C-407E-A947-70E740481C1C}">
                <a14:useLocalDpi xmlns:a14="http://schemas.microsoft.com/office/drawing/2010/main" val="0"/>
              </a:ext>
            </a:extLst>
          </a:blip>
          <a:srcRect l="424" r="835"/>
          <a:stretch>
            <a:fillRect/>
          </a:stretch>
        </p:blipFill>
        <p:spPr bwMode="auto">
          <a:xfrm>
            <a:off x="1588" y="0"/>
            <a:ext cx="9140825" cy="322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72000" y="4916763"/>
            <a:ext cx="9000000" cy="751224"/>
          </a:xfrm>
        </p:spPr>
        <p:txBody>
          <a:bodyPr anchor="t"/>
          <a:lstStyle>
            <a:lvl1pPr algn="ctr">
              <a:defRPr sz="3600" b="1" cap="all">
                <a:solidFill>
                  <a:srgbClr val="0B4568"/>
                </a:solidFill>
                <a:latin typeface="Helvetica Neue Light"/>
                <a:cs typeface="Helvetica Neue Light"/>
              </a:defRPr>
            </a:lvl1pPr>
          </a:lstStyle>
          <a:p>
            <a:r>
              <a:rPr lang="fr-FR" smtClean="0"/>
              <a:t>Modifiez le style du titre</a:t>
            </a:r>
            <a:endParaRPr lang="fr-FR" dirty="0"/>
          </a:p>
        </p:txBody>
      </p:sp>
      <p:sp>
        <p:nvSpPr>
          <p:cNvPr id="3" name="Espace réservé du texte 2"/>
          <p:cNvSpPr>
            <a:spLocks noGrp="1"/>
          </p:cNvSpPr>
          <p:nvPr>
            <p:ph type="body" idx="1"/>
          </p:nvPr>
        </p:nvSpPr>
        <p:spPr>
          <a:xfrm>
            <a:off x="685800" y="3416574"/>
            <a:ext cx="7772400" cy="1306747"/>
          </a:xfrm>
        </p:spPr>
        <p:txBody>
          <a:bodyPr anchor="ctr">
            <a:normAutofit/>
          </a:bodyPr>
          <a:lstStyle>
            <a:lvl1pPr marL="0" indent="0" algn="ctr">
              <a:buNone/>
              <a:defRPr sz="1800" spc="300">
                <a:solidFill>
                  <a:srgbClr val="007CB7"/>
                </a:solidFill>
                <a:latin typeface="DIN Condensed Bold"/>
                <a:cs typeface="DIN Condensed Bold"/>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6" name="Espace réservé de la date 3"/>
          <p:cNvSpPr>
            <a:spLocks noGrp="1"/>
          </p:cNvSpPr>
          <p:nvPr>
            <p:ph type="dt" sz="half" idx="10"/>
          </p:nvPr>
        </p:nvSpPr>
        <p:spPr/>
        <p:txBody>
          <a:bodyPr/>
          <a:lstStyle>
            <a:lvl1pPr>
              <a:defRPr smtClean="0"/>
            </a:lvl1pPr>
          </a:lstStyle>
          <a:p>
            <a:pPr>
              <a:defRPr/>
            </a:pPr>
            <a:fld id="{739BD386-37A8-4421-91DD-ECA64784A9AC}" type="datetime3">
              <a:rPr lang="fr-CH" altLang="fr-FR" smtClean="0"/>
              <a:t>07/07/16</a:t>
            </a:fld>
            <a:endParaRPr lang="fr-FR" altLang="fr-FR"/>
          </a:p>
        </p:txBody>
      </p:sp>
      <p:sp>
        <p:nvSpPr>
          <p:cNvPr id="7" name="Espace réservé du pied de page 4"/>
          <p:cNvSpPr>
            <a:spLocks noGrp="1"/>
          </p:cNvSpPr>
          <p:nvPr>
            <p:ph type="ftr" sz="quarter" idx="11"/>
          </p:nvPr>
        </p:nvSpPr>
        <p:spPr/>
        <p:txBody>
          <a:bodyPr/>
          <a:lstStyle>
            <a:lvl1pPr>
              <a:defRPr smtClean="0"/>
            </a:lvl1pPr>
          </a:lstStyle>
          <a:p>
            <a:pPr>
              <a:defRPr/>
            </a:pPr>
            <a:r>
              <a:rPr lang="fr-FR" altLang="fr-FR" smtClean="0"/>
              <a:t>Moodle et l'Afrique francophone</a:t>
            </a:r>
            <a:endParaRPr lang="fr-FR" altLang="fr-FR"/>
          </a:p>
        </p:txBody>
      </p:sp>
      <p:sp>
        <p:nvSpPr>
          <p:cNvPr id="8" name="Espace réservé du numéro de diapositive 5"/>
          <p:cNvSpPr>
            <a:spLocks noGrp="1"/>
          </p:cNvSpPr>
          <p:nvPr>
            <p:ph type="sldNum" sz="quarter" idx="12"/>
          </p:nvPr>
        </p:nvSpPr>
        <p:spPr/>
        <p:txBody>
          <a:bodyPr/>
          <a:lstStyle>
            <a:lvl1pPr>
              <a:defRPr/>
            </a:lvl1pPr>
          </a:lstStyle>
          <a:p>
            <a:fld id="{96AA3D17-776C-49D8-B7CC-7647744770DB}" type="slidenum">
              <a:rPr lang="fr-FR" altLang="fr-FR"/>
              <a:pPr/>
              <a:t>‹N°›</a:t>
            </a:fld>
            <a:endParaRPr lang="fr-FR" altLang="fr-FR"/>
          </a:p>
        </p:txBody>
      </p:sp>
    </p:spTree>
    <p:extLst>
      <p:ext uri="{BB962C8B-B14F-4D97-AF65-F5344CB8AC3E}">
        <p14:creationId xmlns:p14="http://schemas.microsoft.com/office/powerpoint/2010/main" val="745441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5" name="Image 6" descr="Page PPT Moodle MOOT.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108575"/>
            <a:ext cx="9144000"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7" descr="logoTxt_fp.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92950" y="490538"/>
            <a:ext cx="1824038"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457199" y="274638"/>
            <a:ext cx="6480000" cy="1143000"/>
          </a:xfrm>
        </p:spPr>
        <p:txBody>
          <a:bodyPr/>
          <a:lstStyle>
            <a:lvl1pPr algn="l">
              <a:defRPr sz="2800" cap="all">
                <a:solidFill>
                  <a:srgbClr val="0B4568"/>
                </a:solidFill>
                <a:latin typeface="Helvetica Neue Light"/>
                <a:cs typeface="Helvetica Neue Light"/>
              </a:defRPr>
            </a:lvl1pPr>
          </a:lstStyle>
          <a:p>
            <a:r>
              <a:rPr lang="fr-FR" smtClean="0"/>
              <a:t>Modifiez le style du titre</a:t>
            </a:r>
            <a:endParaRPr lang="fr-FR" dirty="0"/>
          </a:p>
        </p:txBody>
      </p:sp>
      <p:sp>
        <p:nvSpPr>
          <p:cNvPr id="3" name="Espace réservé du contenu 2"/>
          <p:cNvSpPr>
            <a:spLocks noGrp="1"/>
          </p:cNvSpPr>
          <p:nvPr>
            <p:ph sz="half" idx="1"/>
          </p:nvPr>
        </p:nvSpPr>
        <p:spPr>
          <a:xfrm>
            <a:off x="457200" y="1600200"/>
            <a:ext cx="4038600" cy="4525963"/>
          </a:xfrm>
        </p:spPr>
        <p:txBody>
          <a:bodyPr/>
          <a:lstStyle>
            <a:lvl1pPr>
              <a:buClr>
                <a:srgbClr val="007CB7"/>
              </a:buClr>
              <a:defRPr sz="2800"/>
            </a:lvl1pPr>
            <a:lvl2pPr>
              <a:buClr>
                <a:srgbClr val="007CB7"/>
              </a:buClr>
              <a:defRPr sz="2400"/>
            </a:lvl2pPr>
            <a:lvl3pPr>
              <a:buClr>
                <a:srgbClr val="007CB7"/>
              </a:buClr>
              <a:defRPr sz="2000"/>
            </a:lvl3pPr>
            <a:lvl4pPr>
              <a:buClr>
                <a:srgbClr val="007CB7"/>
              </a:buClr>
              <a:defRPr sz="1800"/>
            </a:lvl4pPr>
            <a:lvl5pPr>
              <a:buClr>
                <a:srgbClr val="007CB7"/>
              </a:buCl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contenu 3"/>
          <p:cNvSpPr>
            <a:spLocks noGrp="1"/>
          </p:cNvSpPr>
          <p:nvPr>
            <p:ph sz="half" idx="2"/>
          </p:nvPr>
        </p:nvSpPr>
        <p:spPr>
          <a:xfrm>
            <a:off x="4648200" y="1600200"/>
            <a:ext cx="4038600" cy="4525963"/>
          </a:xfrm>
        </p:spPr>
        <p:txBody>
          <a:bodyPr/>
          <a:lstStyle>
            <a:lvl1pPr>
              <a:buClr>
                <a:srgbClr val="007CB7"/>
              </a:buClr>
              <a:defRPr sz="2800"/>
            </a:lvl1pPr>
            <a:lvl2pPr>
              <a:buClr>
                <a:srgbClr val="007CB7"/>
              </a:buClr>
              <a:defRPr sz="2400"/>
            </a:lvl2pPr>
            <a:lvl3pPr>
              <a:buClr>
                <a:srgbClr val="007CB7"/>
              </a:buClr>
              <a:defRPr sz="2000"/>
            </a:lvl3pPr>
            <a:lvl4pPr>
              <a:buClr>
                <a:srgbClr val="007CB7"/>
              </a:buClr>
              <a:defRPr sz="1800"/>
            </a:lvl4pPr>
            <a:lvl5pPr>
              <a:buClr>
                <a:srgbClr val="007CB7"/>
              </a:buCl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4"/>
          <p:cNvSpPr>
            <a:spLocks noGrp="1"/>
          </p:cNvSpPr>
          <p:nvPr>
            <p:ph type="dt" sz="half" idx="10"/>
          </p:nvPr>
        </p:nvSpPr>
        <p:spPr/>
        <p:txBody>
          <a:bodyPr/>
          <a:lstStyle>
            <a:lvl1pPr>
              <a:defRPr smtClean="0"/>
            </a:lvl1pPr>
          </a:lstStyle>
          <a:p>
            <a:pPr>
              <a:defRPr/>
            </a:pPr>
            <a:fld id="{6E0D0BA1-3828-41CD-8C73-85BFB96D9118}" type="datetime3">
              <a:rPr lang="fr-CH" altLang="fr-FR" smtClean="0"/>
              <a:t>07/07/16</a:t>
            </a:fld>
            <a:endParaRPr lang="fr-FR" altLang="fr-FR"/>
          </a:p>
        </p:txBody>
      </p:sp>
      <p:sp>
        <p:nvSpPr>
          <p:cNvPr id="8" name="Espace réservé du pied de page 5"/>
          <p:cNvSpPr>
            <a:spLocks noGrp="1"/>
          </p:cNvSpPr>
          <p:nvPr>
            <p:ph type="ftr" sz="quarter" idx="11"/>
          </p:nvPr>
        </p:nvSpPr>
        <p:spPr/>
        <p:txBody>
          <a:bodyPr/>
          <a:lstStyle>
            <a:lvl1pPr>
              <a:defRPr smtClean="0"/>
            </a:lvl1pPr>
          </a:lstStyle>
          <a:p>
            <a:pPr>
              <a:defRPr/>
            </a:pPr>
            <a:r>
              <a:rPr lang="fr-FR" altLang="fr-FR" smtClean="0"/>
              <a:t>Moodle et l'Afrique francophone</a:t>
            </a:r>
            <a:endParaRPr lang="fr-FR" altLang="fr-FR"/>
          </a:p>
        </p:txBody>
      </p:sp>
      <p:sp>
        <p:nvSpPr>
          <p:cNvPr id="9" name="Espace réservé du numéro de diapositive 6"/>
          <p:cNvSpPr>
            <a:spLocks noGrp="1"/>
          </p:cNvSpPr>
          <p:nvPr>
            <p:ph type="sldNum" sz="quarter" idx="12"/>
          </p:nvPr>
        </p:nvSpPr>
        <p:spPr/>
        <p:txBody>
          <a:bodyPr/>
          <a:lstStyle>
            <a:lvl1pPr>
              <a:defRPr/>
            </a:lvl1pPr>
          </a:lstStyle>
          <a:p>
            <a:fld id="{8DD9E9CE-50F4-4E6F-8D63-9D5021A6A0A6}" type="slidenum">
              <a:rPr lang="fr-FR" altLang="fr-FR"/>
              <a:pPr/>
              <a:t>‹N°›</a:t>
            </a:fld>
            <a:endParaRPr lang="fr-FR" altLang="fr-FR"/>
          </a:p>
        </p:txBody>
      </p:sp>
    </p:spTree>
    <p:extLst>
      <p:ext uri="{BB962C8B-B14F-4D97-AF65-F5344CB8AC3E}">
        <p14:creationId xmlns:p14="http://schemas.microsoft.com/office/powerpoint/2010/main" val="3238610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7" name="Image 6" descr="Page PPT Moodle MOOT.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108575"/>
            <a:ext cx="9144000"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descr="logoTxt_fp.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21513" y="490538"/>
            <a:ext cx="1824037"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457200" y="274638"/>
            <a:ext cx="6407999" cy="1143000"/>
          </a:xfrm>
        </p:spPr>
        <p:txBody>
          <a:bodyPr/>
          <a:lstStyle>
            <a:lvl1pPr>
              <a:defRPr sz="2800" cap="all">
                <a:solidFill>
                  <a:srgbClr val="0B4568"/>
                </a:solidFill>
                <a:latin typeface="Helvetica Neue Light"/>
                <a:cs typeface="Helvetica Neue Light"/>
              </a:defRPr>
            </a:lvl1pPr>
          </a:lstStyle>
          <a:p>
            <a:r>
              <a:rPr lang="fr-FR" smtClean="0"/>
              <a:t>Modifiez le style du titre</a:t>
            </a:r>
            <a:endParaRPr lang="fr-FR" dirty="0"/>
          </a:p>
        </p:txBody>
      </p:sp>
      <p:sp>
        <p:nvSpPr>
          <p:cNvPr id="3" name="Espace réservé du texte 2"/>
          <p:cNvSpPr>
            <a:spLocks noGrp="1"/>
          </p:cNvSpPr>
          <p:nvPr>
            <p:ph type="body" idx="1"/>
          </p:nvPr>
        </p:nvSpPr>
        <p:spPr>
          <a:xfrm>
            <a:off x="457200" y="1535113"/>
            <a:ext cx="4040188" cy="639762"/>
          </a:xfrm>
        </p:spPr>
        <p:txBody>
          <a:bodyPr anchor="b">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buClr>
                <a:srgbClr val="007CB7"/>
              </a:buClr>
              <a:defRPr sz="2400"/>
            </a:lvl1pPr>
            <a:lvl2pPr>
              <a:buClr>
                <a:srgbClr val="007CB7"/>
              </a:buClr>
              <a:defRPr sz="2000"/>
            </a:lvl2pPr>
            <a:lvl3pPr>
              <a:buClr>
                <a:srgbClr val="007CB7"/>
              </a:buClr>
              <a:defRPr sz="1800"/>
            </a:lvl3pPr>
            <a:lvl4pPr>
              <a:buClr>
                <a:srgbClr val="007CB7"/>
              </a:buClr>
              <a:defRPr sz="1600"/>
            </a:lvl4pPr>
            <a:lvl5pPr>
              <a:buClr>
                <a:srgbClr val="007CB7"/>
              </a:buCl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buClr>
                <a:srgbClr val="007CB7"/>
              </a:buClr>
              <a:defRPr sz="2400"/>
            </a:lvl1pPr>
            <a:lvl2pPr>
              <a:buClr>
                <a:srgbClr val="007CB7"/>
              </a:buClr>
              <a:defRPr sz="2000"/>
            </a:lvl2pPr>
            <a:lvl3pPr>
              <a:buClr>
                <a:srgbClr val="007CB7"/>
              </a:buClr>
              <a:defRPr sz="1800"/>
            </a:lvl3pPr>
            <a:lvl4pPr>
              <a:buClr>
                <a:srgbClr val="007CB7"/>
              </a:buClr>
              <a:defRPr sz="1600"/>
            </a:lvl4pPr>
            <a:lvl5pPr>
              <a:buClr>
                <a:srgbClr val="007CB7"/>
              </a:buCl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9" name="Espace réservé de la date 6"/>
          <p:cNvSpPr>
            <a:spLocks noGrp="1"/>
          </p:cNvSpPr>
          <p:nvPr>
            <p:ph type="dt" sz="half" idx="10"/>
          </p:nvPr>
        </p:nvSpPr>
        <p:spPr/>
        <p:txBody>
          <a:bodyPr/>
          <a:lstStyle>
            <a:lvl1pPr>
              <a:defRPr smtClean="0"/>
            </a:lvl1pPr>
          </a:lstStyle>
          <a:p>
            <a:pPr>
              <a:defRPr/>
            </a:pPr>
            <a:fld id="{E9664FAF-39CD-450B-8E4E-20B794EFB8AB}" type="datetime3">
              <a:rPr lang="fr-CH" altLang="fr-FR" smtClean="0"/>
              <a:t>07/07/16</a:t>
            </a:fld>
            <a:endParaRPr lang="fr-FR" altLang="fr-FR"/>
          </a:p>
        </p:txBody>
      </p:sp>
      <p:sp>
        <p:nvSpPr>
          <p:cNvPr id="10" name="Espace réservé du pied de page 7"/>
          <p:cNvSpPr>
            <a:spLocks noGrp="1"/>
          </p:cNvSpPr>
          <p:nvPr>
            <p:ph type="ftr" sz="quarter" idx="11"/>
          </p:nvPr>
        </p:nvSpPr>
        <p:spPr/>
        <p:txBody>
          <a:bodyPr/>
          <a:lstStyle>
            <a:lvl1pPr>
              <a:defRPr smtClean="0"/>
            </a:lvl1pPr>
          </a:lstStyle>
          <a:p>
            <a:pPr>
              <a:defRPr/>
            </a:pPr>
            <a:r>
              <a:rPr lang="fr-FR" altLang="fr-FR" smtClean="0"/>
              <a:t>Moodle et l'Afrique francophone</a:t>
            </a:r>
            <a:endParaRPr lang="fr-FR" altLang="fr-FR"/>
          </a:p>
        </p:txBody>
      </p:sp>
      <p:sp>
        <p:nvSpPr>
          <p:cNvPr id="11" name="Espace réservé du numéro de diapositive 8"/>
          <p:cNvSpPr>
            <a:spLocks noGrp="1"/>
          </p:cNvSpPr>
          <p:nvPr>
            <p:ph type="sldNum" sz="quarter" idx="12"/>
          </p:nvPr>
        </p:nvSpPr>
        <p:spPr/>
        <p:txBody>
          <a:bodyPr/>
          <a:lstStyle>
            <a:lvl1pPr>
              <a:defRPr/>
            </a:lvl1pPr>
          </a:lstStyle>
          <a:p>
            <a:fld id="{04ED9B5C-26EE-4292-A36E-0DA9D93DC87E}" type="slidenum">
              <a:rPr lang="fr-FR" altLang="fr-FR"/>
              <a:pPr/>
              <a:t>‹N°›</a:t>
            </a:fld>
            <a:endParaRPr lang="fr-FR" altLang="fr-FR"/>
          </a:p>
        </p:txBody>
      </p:sp>
    </p:spTree>
    <p:extLst>
      <p:ext uri="{BB962C8B-B14F-4D97-AF65-F5344CB8AC3E}">
        <p14:creationId xmlns:p14="http://schemas.microsoft.com/office/powerpoint/2010/main" val="424668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3" name="Image 6" descr="Page PPT Moodle MOOT.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108575"/>
            <a:ext cx="9144000"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7" descr="logoTxt_fp.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92950" y="490538"/>
            <a:ext cx="1824038"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457200" y="274638"/>
            <a:ext cx="6490666" cy="1143000"/>
          </a:xfrm>
        </p:spPr>
        <p:txBody>
          <a:bodyPr/>
          <a:lstStyle>
            <a:lvl1pPr>
              <a:defRPr sz="2800" cap="all">
                <a:solidFill>
                  <a:srgbClr val="0B4568"/>
                </a:solidFill>
                <a:latin typeface="Helvetica Neue Light"/>
                <a:cs typeface="Helvetica Neue Light"/>
              </a:defRPr>
            </a:lvl1pPr>
          </a:lstStyle>
          <a:p>
            <a:r>
              <a:rPr lang="fr-FR" smtClean="0"/>
              <a:t>Modifiez le style du titre</a:t>
            </a:r>
            <a:endParaRPr lang="fr-FR" dirty="0"/>
          </a:p>
        </p:txBody>
      </p:sp>
      <p:sp>
        <p:nvSpPr>
          <p:cNvPr id="5" name="Espace réservé de la date 2"/>
          <p:cNvSpPr>
            <a:spLocks noGrp="1"/>
          </p:cNvSpPr>
          <p:nvPr>
            <p:ph type="dt" sz="half" idx="10"/>
          </p:nvPr>
        </p:nvSpPr>
        <p:spPr/>
        <p:txBody>
          <a:bodyPr/>
          <a:lstStyle>
            <a:lvl1pPr>
              <a:defRPr smtClean="0"/>
            </a:lvl1pPr>
          </a:lstStyle>
          <a:p>
            <a:pPr>
              <a:defRPr/>
            </a:pPr>
            <a:fld id="{AB36689A-9D15-425A-86E8-2A81950BE73F}" type="datetime3">
              <a:rPr lang="fr-CH" altLang="fr-FR" smtClean="0"/>
              <a:t>07/07/16</a:t>
            </a:fld>
            <a:endParaRPr lang="fr-FR" altLang="fr-FR"/>
          </a:p>
        </p:txBody>
      </p:sp>
      <p:sp>
        <p:nvSpPr>
          <p:cNvPr id="6" name="Espace réservé du pied de page 3"/>
          <p:cNvSpPr>
            <a:spLocks noGrp="1"/>
          </p:cNvSpPr>
          <p:nvPr>
            <p:ph type="ftr" sz="quarter" idx="11"/>
          </p:nvPr>
        </p:nvSpPr>
        <p:spPr/>
        <p:txBody>
          <a:bodyPr/>
          <a:lstStyle>
            <a:lvl1pPr>
              <a:defRPr smtClean="0"/>
            </a:lvl1pPr>
          </a:lstStyle>
          <a:p>
            <a:pPr>
              <a:defRPr/>
            </a:pPr>
            <a:r>
              <a:rPr lang="fr-FR" altLang="fr-FR" smtClean="0"/>
              <a:t>Moodle et l'Afrique francophone</a:t>
            </a:r>
            <a:endParaRPr lang="fr-FR" altLang="fr-FR"/>
          </a:p>
        </p:txBody>
      </p:sp>
      <p:sp>
        <p:nvSpPr>
          <p:cNvPr id="7" name="Espace réservé du numéro de diapositive 4"/>
          <p:cNvSpPr>
            <a:spLocks noGrp="1"/>
          </p:cNvSpPr>
          <p:nvPr>
            <p:ph type="sldNum" sz="quarter" idx="12"/>
          </p:nvPr>
        </p:nvSpPr>
        <p:spPr/>
        <p:txBody>
          <a:bodyPr/>
          <a:lstStyle>
            <a:lvl1pPr>
              <a:defRPr/>
            </a:lvl1pPr>
          </a:lstStyle>
          <a:p>
            <a:fld id="{E24882CD-F093-43B5-9507-4E3A09A6DA24}" type="slidenum">
              <a:rPr lang="fr-FR" altLang="fr-FR"/>
              <a:pPr/>
              <a:t>‹N°›</a:t>
            </a:fld>
            <a:endParaRPr lang="fr-FR" altLang="fr-FR"/>
          </a:p>
        </p:txBody>
      </p:sp>
    </p:spTree>
    <p:extLst>
      <p:ext uri="{BB962C8B-B14F-4D97-AF65-F5344CB8AC3E}">
        <p14:creationId xmlns:p14="http://schemas.microsoft.com/office/powerpoint/2010/main" val="381389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2" name="Image 6" descr="Page PPT Moodle MOOT.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108575"/>
            <a:ext cx="9144000"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7" descr="logoTxt_fp.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51675" y="312738"/>
            <a:ext cx="1824038"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Espace réservé de la date 1"/>
          <p:cNvSpPr>
            <a:spLocks noGrp="1"/>
          </p:cNvSpPr>
          <p:nvPr>
            <p:ph type="dt" sz="half" idx="10"/>
          </p:nvPr>
        </p:nvSpPr>
        <p:spPr/>
        <p:txBody>
          <a:bodyPr/>
          <a:lstStyle>
            <a:lvl1pPr>
              <a:defRPr smtClean="0"/>
            </a:lvl1pPr>
          </a:lstStyle>
          <a:p>
            <a:pPr>
              <a:defRPr/>
            </a:pPr>
            <a:fld id="{EA4DAC57-4B09-4CCD-B057-09634D93F440}" type="datetime3">
              <a:rPr lang="fr-CH" altLang="fr-FR" smtClean="0"/>
              <a:t>07/07/16</a:t>
            </a:fld>
            <a:endParaRPr lang="fr-FR" altLang="fr-FR"/>
          </a:p>
        </p:txBody>
      </p:sp>
      <p:sp>
        <p:nvSpPr>
          <p:cNvPr id="5" name="Espace réservé du pied de page 2"/>
          <p:cNvSpPr>
            <a:spLocks noGrp="1"/>
          </p:cNvSpPr>
          <p:nvPr>
            <p:ph type="ftr" sz="quarter" idx="11"/>
          </p:nvPr>
        </p:nvSpPr>
        <p:spPr/>
        <p:txBody>
          <a:bodyPr/>
          <a:lstStyle>
            <a:lvl1pPr>
              <a:defRPr smtClean="0"/>
            </a:lvl1pPr>
          </a:lstStyle>
          <a:p>
            <a:pPr>
              <a:defRPr/>
            </a:pPr>
            <a:r>
              <a:rPr lang="fr-FR" altLang="fr-FR" smtClean="0"/>
              <a:t>Moodle et l'Afrique francophone</a:t>
            </a:r>
            <a:endParaRPr lang="fr-FR" altLang="fr-FR"/>
          </a:p>
        </p:txBody>
      </p:sp>
      <p:sp>
        <p:nvSpPr>
          <p:cNvPr id="6" name="Espace réservé du numéro de diapositive 3"/>
          <p:cNvSpPr>
            <a:spLocks noGrp="1"/>
          </p:cNvSpPr>
          <p:nvPr>
            <p:ph type="sldNum" sz="quarter" idx="12"/>
          </p:nvPr>
        </p:nvSpPr>
        <p:spPr/>
        <p:txBody>
          <a:bodyPr/>
          <a:lstStyle>
            <a:lvl1pPr>
              <a:defRPr/>
            </a:lvl1pPr>
          </a:lstStyle>
          <a:p>
            <a:fld id="{7A426FD5-5B72-4BBC-94F8-057BAEF2A306}" type="slidenum">
              <a:rPr lang="fr-FR" altLang="fr-FR"/>
              <a:pPr/>
              <a:t>‹N°›</a:t>
            </a:fld>
            <a:endParaRPr lang="fr-FR" altLang="fr-FR"/>
          </a:p>
        </p:txBody>
      </p:sp>
    </p:spTree>
    <p:extLst>
      <p:ext uri="{BB962C8B-B14F-4D97-AF65-F5344CB8AC3E}">
        <p14:creationId xmlns:p14="http://schemas.microsoft.com/office/powerpoint/2010/main" val="1468802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5" name="Image 6" descr="Page PPT Moodle MOOT.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108575"/>
            <a:ext cx="9144000"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7" descr="logoTxt_fp.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862763" y="273050"/>
            <a:ext cx="1824037"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dirty="0"/>
          </a:p>
        </p:txBody>
      </p:sp>
      <p:sp>
        <p:nvSpPr>
          <p:cNvPr id="3" name="Espace réservé du contenu 2"/>
          <p:cNvSpPr>
            <a:spLocks noGrp="1"/>
          </p:cNvSpPr>
          <p:nvPr>
            <p:ph idx="1"/>
          </p:nvPr>
        </p:nvSpPr>
        <p:spPr>
          <a:xfrm>
            <a:off x="3575050" y="1112605"/>
            <a:ext cx="5111750" cy="5013557"/>
          </a:xfrm>
        </p:spPr>
        <p:txBody>
          <a:bodyPr/>
          <a:lstStyle>
            <a:lvl1pPr>
              <a:buClr>
                <a:srgbClr val="007CB7"/>
              </a:buClr>
              <a:defRPr sz="3200"/>
            </a:lvl1pPr>
            <a:lvl2pPr>
              <a:buClr>
                <a:srgbClr val="007CB7"/>
              </a:buClr>
              <a:defRPr sz="2800"/>
            </a:lvl2pPr>
            <a:lvl3pPr>
              <a:buClr>
                <a:srgbClr val="007CB7"/>
              </a:buClr>
              <a:defRPr sz="2400"/>
            </a:lvl3pPr>
            <a:lvl4pPr>
              <a:buClr>
                <a:srgbClr val="007CB7"/>
              </a:buClr>
              <a:defRPr sz="2000"/>
            </a:lvl4pPr>
            <a:lvl5pPr>
              <a:buClr>
                <a:srgbClr val="007CB7"/>
              </a:buCl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7" name="Espace réservé de la date 4"/>
          <p:cNvSpPr>
            <a:spLocks noGrp="1"/>
          </p:cNvSpPr>
          <p:nvPr>
            <p:ph type="dt" sz="half" idx="10"/>
          </p:nvPr>
        </p:nvSpPr>
        <p:spPr/>
        <p:txBody>
          <a:bodyPr/>
          <a:lstStyle>
            <a:lvl1pPr>
              <a:defRPr smtClean="0"/>
            </a:lvl1pPr>
          </a:lstStyle>
          <a:p>
            <a:pPr>
              <a:defRPr/>
            </a:pPr>
            <a:fld id="{23CB45F4-6E42-467B-BF60-1B8FDE97719E}" type="datetime3">
              <a:rPr lang="fr-CH" altLang="fr-FR" smtClean="0"/>
              <a:t>07/07/16</a:t>
            </a:fld>
            <a:endParaRPr lang="fr-FR" altLang="fr-FR"/>
          </a:p>
        </p:txBody>
      </p:sp>
      <p:sp>
        <p:nvSpPr>
          <p:cNvPr id="8" name="Espace réservé du pied de page 5"/>
          <p:cNvSpPr>
            <a:spLocks noGrp="1"/>
          </p:cNvSpPr>
          <p:nvPr>
            <p:ph type="ftr" sz="quarter" idx="11"/>
          </p:nvPr>
        </p:nvSpPr>
        <p:spPr/>
        <p:txBody>
          <a:bodyPr/>
          <a:lstStyle>
            <a:lvl1pPr>
              <a:defRPr smtClean="0"/>
            </a:lvl1pPr>
          </a:lstStyle>
          <a:p>
            <a:pPr>
              <a:defRPr/>
            </a:pPr>
            <a:r>
              <a:rPr lang="fr-FR" altLang="fr-FR" smtClean="0"/>
              <a:t>Moodle et l'Afrique francophone</a:t>
            </a:r>
            <a:endParaRPr lang="fr-FR" altLang="fr-FR"/>
          </a:p>
        </p:txBody>
      </p:sp>
      <p:sp>
        <p:nvSpPr>
          <p:cNvPr id="9" name="Espace réservé du numéro de diapositive 6"/>
          <p:cNvSpPr>
            <a:spLocks noGrp="1"/>
          </p:cNvSpPr>
          <p:nvPr>
            <p:ph type="sldNum" sz="quarter" idx="12"/>
          </p:nvPr>
        </p:nvSpPr>
        <p:spPr/>
        <p:txBody>
          <a:bodyPr/>
          <a:lstStyle>
            <a:lvl1pPr>
              <a:defRPr/>
            </a:lvl1pPr>
          </a:lstStyle>
          <a:p>
            <a:fld id="{C24E1B71-B9B5-428C-B88F-9F92999A7D00}" type="slidenum">
              <a:rPr lang="fr-FR" altLang="fr-FR"/>
              <a:pPr/>
              <a:t>‹N°›</a:t>
            </a:fld>
            <a:endParaRPr lang="fr-FR" altLang="fr-FR"/>
          </a:p>
        </p:txBody>
      </p:sp>
    </p:spTree>
    <p:extLst>
      <p:ext uri="{BB962C8B-B14F-4D97-AF65-F5344CB8AC3E}">
        <p14:creationId xmlns:p14="http://schemas.microsoft.com/office/powerpoint/2010/main" val="173882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5" name="Image 6" descr="Page PPT Moodle MOOT.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108575"/>
            <a:ext cx="9144000"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7" descr="logoTxt_fp.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72313" y="269875"/>
            <a:ext cx="1824037"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1278020" y="4651586"/>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278020" y="270388"/>
            <a:ext cx="5486400" cy="438119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fr-FR" noProof="0"/>
          </a:p>
        </p:txBody>
      </p:sp>
      <p:sp>
        <p:nvSpPr>
          <p:cNvPr id="4" name="Espace réservé du texte 3"/>
          <p:cNvSpPr>
            <a:spLocks noGrp="1"/>
          </p:cNvSpPr>
          <p:nvPr>
            <p:ph type="body" sz="half" idx="2"/>
          </p:nvPr>
        </p:nvSpPr>
        <p:spPr>
          <a:xfrm>
            <a:off x="1278020" y="5218324"/>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7" name="Espace réservé de la date 4"/>
          <p:cNvSpPr>
            <a:spLocks noGrp="1"/>
          </p:cNvSpPr>
          <p:nvPr>
            <p:ph type="dt" sz="half" idx="10"/>
          </p:nvPr>
        </p:nvSpPr>
        <p:spPr/>
        <p:txBody>
          <a:bodyPr/>
          <a:lstStyle>
            <a:lvl1pPr>
              <a:defRPr smtClean="0"/>
            </a:lvl1pPr>
          </a:lstStyle>
          <a:p>
            <a:pPr>
              <a:defRPr/>
            </a:pPr>
            <a:fld id="{4F0B0C6F-9C26-4408-B18C-3E2D0297E417}" type="datetime3">
              <a:rPr lang="fr-CH" altLang="fr-FR" smtClean="0"/>
              <a:t>07/07/16</a:t>
            </a:fld>
            <a:endParaRPr lang="fr-FR" altLang="fr-FR"/>
          </a:p>
        </p:txBody>
      </p:sp>
      <p:sp>
        <p:nvSpPr>
          <p:cNvPr id="8" name="Espace réservé du pied de page 5"/>
          <p:cNvSpPr>
            <a:spLocks noGrp="1"/>
          </p:cNvSpPr>
          <p:nvPr>
            <p:ph type="ftr" sz="quarter" idx="11"/>
          </p:nvPr>
        </p:nvSpPr>
        <p:spPr/>
        <p:txBody>
          <a:bodyPr/>
          <a:lstStyle>
            <a:lvl1pPr>
              <a:defRPr smtClean="0"/>
            </a:lvl1pPr>
          </a:lstStyle>
          <a:p>
            <a:pPr>
              <a:defRPr/>
            </a:pPr>
            <a:r>
              <a:rPr lang="fr-FR" altLang="fr-FR" smtClean="0"/>
              <a:t>Moodle et l'Afrique francophone</a:t>
            </a:r>
            <a:endParaRPr lang="fr-FR" altLang="fr-FR"/>
          </a:p>
        </p:txBody>
      </p:sp>
      <p:sp>
        <p:nvSpPr>
          <p:cNvPr id="9" name="Espace réservé du numéro de diapositive 6"/>
          <p:cNvSpPr>
            <a:spLocks noGrp="1"/>
          </p:cNvSpPr>
          <p:nvPr>
            <p:ph type="sldNum" sz="quarter" idx="12"/>
          </p:nvPr>
        </p:nvSpPr>
        <p:spPr/>
        <p:txBody>
          <a:bodyPr/>
          <a:lstStyle>
            <a:lvl1pPr>
              <a:defRPr/>
            </a:lvl1pPr>
          </a:lstStyle>
          <a:p>
            <a:fld id="{98C2B137-A98D-4E3C-B07D-7E98102BBA0F}" type="slidenum">
              <a:rPr lang="fr-FR" altLang="fr-FR"/>
              <a:pPr/>
              <a:t>‹N°›</a:t>
            </a:fld>
            <a:endParaRPr lang="fr-FR" altLang="fr-FR"/>
          </a:p>
        </p:txBody>
      </p:sp>
    </p:spTree>
    <p:extLst>
      <p:ext uri="{BB962C8B-B14F-4D97-AF65-F5344CB8AC3E}">
        <p14:creationId xmlns:p14="http://schemas.microsoft.com/office/powerpoint/2010/main" val="2187115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4" name="Image 6" descr="Page PPT Moodle MOOT.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108575"/>
            <a:ext cx="9144000"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7" descr="logoTxt_fp.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19925" y="490538"/>
            <a:ext cx="1824038"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457200" y="274638"/>
            <a:ext cx="6406704" cy="1143000"/>
          </a:xfrm>
        </p:spPr>
        <p:txBody>
          <a:bodyPr/>
          <a:lstStyle>
            <a:lvl1pPr algn="l">
              <a:defRPr sz="2800" cap="all">
                <a:solidFill>
                  <a:srgbClr val="0B4568"/>
                </a:solidFill>
                <a:latin typeface="Helvetica Neue Light"/>
                <a:cs typeface="Helvetica Neue Light"/>
              </a:defRPr>
            </a:lvl1p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lvl1pPr>
              <a:buClr>
                <a:srgbClr val="007CB7"/>
              </a:buClr>
              <a:defRPr/>
            </a:lvl1pPr>
            <a:lvl2pPr>
              <a:buClr>
                <a:srgbClr val="007CB7"/>
              </a:buClr>
              <a:defRPr/>
            </a:lvl2pPr>
            <a:lvl3pPr>
              <a:buClr>
                <a:srgbClr val="007CB7"/>
              </a:buClr>
              <a:defRPr/>
            </a:lvl3pPr>
            <a:lvl4pPr>
              <a:buClr>
                <a:srgbClr val="007CB7"/>
              </a:buClr>
              <a:defRPr/>
            </a:lvl4pPr>
            <a:lvl5pPr>
              <a:buClr>
                <a:srgbClr val="007CB7"/>
              </a:buClr>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e la date 3"/>
          <p:cNvSpPr>
            <a:spLocks noGrp="1"/>
          </p:cNvSpPr>
          <p:nvPr>
            <p:ph type="dt" sz="half" idx="10"/>
          </p:nvPr>
        </p:nvSpPr>
        <p:spPr/>
        <p:txBody>
          <a:bodyPr/>
          <a:lstStyle>
            <a:lvl1pPr>
              <a:defRPr smtClean="0"/>
            </a:lvl1pPr>
          </a:lstStyle>
          <a:p>
            <a:pPr>
              <a:defRPr/>
            </a:pPr>
            <a:fld id="{C0224C8C-B2E3-4402-8620-B136F44C21F1}" type="datetime3">
              <a:rPr lang="fr-CH" altLang="fr-FR" smtClean="0"/>
              <a:t>07/07/16</a:t>
            </a:fld>
            <a:endParaRPr lang="fr-FR" altLang="fr-FR"/>
          </a:p>
        </p:txBody>
      </p:sp>
      <p:sp>
        <p:nvSpPr>
          <p:cNvPr id="7" name="Espace réservé du pied de page 4"/>
          <p:cNvSpPr>
            <a:spLocks noGrp="1"/>
          </p:cNvSpPr>
          <p:nvPr>
            <p:ph type="ftr" sz="quarter" idx="11"/>
          </p:nvPr>
        </p:nvSpPr>
        <p:spPr/>
        <p:txBody>
          <a:bodyPr/>
          <a:lstStyle>
            <a:lvl1pPr>
              <a:defRPr smtClean="0"/>
            </a:lvl1pPr>
          </a:lstStyle>
          <a:p>
            <a:pPr>
              <a:defRPr/>
            </a:pPr>
            <a:r>
              <a:rPr lang="fr-FR" altLang="fr-FR" smtClean="0"/>
              <a:t>Moodle et l'Afrique francophone</a:t>
            </a:r>
            <a:endParaRPr lang="fr-FR" altLang="fr-FR"/>
          </a:p>
        </p:txBody>
      </p:sp>
      <p:sp>
        <p:nvSpPr>
          <p:cNvPr id="8" name="Espace réservé du numéro de diapositive 5"/>
          <p:cNvSpPr>
            <a:spLocks noGrp="1"/>
          </p:cNvSpPr>
          <p:nvPr>
            <p:ph type="sldNum" sz="quarter" idx="12"/>
          </p:nvPr>
        </p:nvSpPr>
        <p:spPr/>
        <p:txBody>
          <a:bodyPr/>
          <a:lstStyle>
            <a:lvl1pPr>
              <a:defRPr/>
            </a:lvl1pPr>
          </a:lstStyle>
          <a:p>
            <a:fld id="{BE8886CC-FE1F-463A-BDBA-3D35DC7147AE}" type="slidenum">
              <a:rPr lang="fr-FR" altLang="fr-FR"/>
              <a:pPr/>
              <a:t>‹N°›</a:t>
            </a:fld>
            <a:endParaRPr lang="fr-FR" altLang="fr-FR"/>
          </a:p>
        </p:txBody>
      </p:sp>
    </p:spTree>
    <p:extLst>
      <p:ext uri="{BB962C8B-B14F-4D97-AF65-F5344CB8AC3E}">
        <p14:creationId xmlns:p14="http://schemas.microsoft.com/office/powerpoint/2010/main" val="2532598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pic>
        <p:nvPicPr>
          <p:cNvPr id="4" name="Image 6" descr="Page PPT Moodle MOOT.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108575"/>
            <a:ext cx="9144000"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vertical 1"/>
          <p:cNvSpPr>
            <a:spLocks noGrp="1"/>
          </p:cNvSpPr>
          <p:nvPr>
            <p:ph type="title" orient="vert"/>
          </p:nvPr>
        </p:nvSpPr>
        <p:spPr>
          <a:xfrm>
            <a:off x="6629400" y="274638"/>
            <a:ext cx="2057400" cy="5851525"/>
          </a:xfrm>
        </p:spPr>
        <p:txBody>
          <a:bodyPr vert="eaVert"/>
          <a:lstStyle>
            <a:lvl1pPr>
              <a:defRPr sz="3600" cap="all">
                <a:solidFill>
                  <a:srgbClr val="0B4568"/>
                </a:solidFill>
                <a:latin typeface="DIN Condensed Bold"/>
                <a:cs typeface="DIN Condensed Bold"/>
              </a:defRPr>
            </a:lvl1pPr>
          </a:lstStyle>
          <a:p>
            <a:r>
              <a:rPr lang="fr-FR" smtClean="0"/>
              <a:t>Modifiez le style du titre</a:t>
            </a:r>
            <a:endParaRPr lang="fr-FR" dirty="0"/>
          </a:p>
        </p:txBody>
      </p:sp>
      <p:sp>
        <p:nvSpPr>
          <p:cNvPr id="3" name="Espace réservé du texte vertical 2"/>
          <p:cNvSpPr>
            <a:spLocks noGrp="1"/>
          </p:cNvSpPr>
          <p:nvPr>
            <p:ph type="body" orient="vert" idx="1"/>
          </p:nvPr>
        </p:nvSpPr>
        <p:spPr>
          <a:xfrm>
            <a:off x="457200" y="274638"/>
            <a:ext cx="6019800" cy="5851525"/>
          </a:xfrm>
        </p:spPr>
        <p:txBody>
          <a:bodyPr vert="eaVert"/>
          <a:lstStyle>
            <a:lvl1pPr>
              <a:buClr>
                <a:srgbClr val="007CB7"/>
              </a:buClr>
              <a:defRPr/>
            </a:lvl1pPr>
            <a:lvl2pPr>
              <a:buClr>
                <a:srgbClr val="007CB7"/>
              </a:buClr>
              <a:defRPr/>
            </a:lvl2pPr>
            <a:lvl3pPr>
              <a:buClr>
                <a:srgbClr val="007CB7"/>
              </a:buClr>
              <a:defRPr/>
            </a:lvl3pPr>
            <a:lvl4pPr>
              <a:buClr>
                <a:srgbClr val="007CB7"/>
              </a:buClr>
              <a:defRPr/>
            </a:lvl4pPr>
            <a:lvl5pPr>
              <a:buClr>
                <a:srgbClr val="007CB7"/>
              </a:buClr>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smtClean="0"/>
            </a:lvl1pPr>
          </a:lstStyle>
          <a:p>
            <a:pPr>
              <a:defRPr/>
            </a:pPr>
            <a:fld id="{39E9D6C6-373D-46C2-AEC1-3ED8A96D143F}" type="datetime3">
              <a:rPr lang="fr-CH" altLang="fr-FR" smtClean="0"/>
              <a:t>07/07/16</a:t>
            </a:fld>
            <a:endParaRPr lang="fr-FR" altLang="fr-FR"/>
          </a:p>
        </p:txBody>
      </p:sp>
      <p:sp>
        <p:nvSpPr>
          <p:cNvPr id="6" name="Espace réservé du pied de page 4"/>
          <p:cNvSpPr>
            <a:spLocks noGrp="1"/>
          </p:cNvSpPr>
          <p:nvPr>
            <p:ph type="ftr" sz="quarter" idx="11"/>
          </p:nvPr>
        </p:nvSpPr>
        <p:spPr/>
        <p:txBody>
          <a:bodyPr/>
          <a:lstStyle>
            <a:lvl1pPr>
              <a:defRPr smtClean="0"/>
            </a:lvl1pPr>
          </a:lstStyle>
          <a:p>
            <a:pPr>
              <a:defRPr/>
            </a:pPr>
            <a:r>
              <a:rPr lang="fr-FR" altLang="fr-FR" smtClean="0"/>
              <a:t>Moodle et l'Afrique francophone</a:t>
            </a:r>
            <a:endParaRPr lang="fr-FR" altLang="fr-FR"/>
          </a:p>
        </p:txBody>
      </p:sp>
      <p:sp>
        <p:nvSpPr>
          <p:cNvPr id="7" name="Espace réservé du numéro de diapositive 5"/>
          <p:cNvSpPr>
            <a:spLocks noGrp="1"/>
          </p:cNvSpPr>
          <p:nvPr>
            <p:ph type="sldNum" sz="quarter" idx="12"/>
          </p:nvPr>
        </p:nvSpPr>
        <p:spPr/>
        <p:txBody>
          <a:bodyPr/>
          <a:lstStyle>
            <a:lvl1pPr>
              <a:defRPr/>
            </a:lvl1pPr>
          </a:lstStyle>
          <a:p>
            <a:fld id="{6A8405E0-6940-479A-844E-1EE5043E3E42}" type="slidenum">
              <a:rPr lang="fr-FR" altLang="fr-FR"/>
              <a:pPr/>
              <a:t>‹N°›</a:t>
            </a:fld>
            <a:endParaRPr lang="fr-FR" altLang="fr-FR"/>
          </a:p>
        </p:txBody>
      </p:sp>
    </p:spTree>
    <p:extLst>
      <p:ext uri="{BB962C8B-B14F-4D97-AF65-F5344CB8AC3E}">
        <p14:creationId xmlns:p14="http://schemas.microsoft.com/office/powerpoint/2010/main" val="3080735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98488" y="274638"/>
            <a:ext cx="8088312" cy="1143000"/>
          </a:xfrm>
          <a:prstGeom prst="rect">
            <a:avLst/>
          </a:prstGeom>
        </p:spPr>
        <p:txBody>
          <a:bodyPr vert="horz" lIns="91440" tIns="45720" rIns="91440" bIns="45720" rtlCol="0" anchor="ctr">
            <a:normAutofit/>
          </a:bodyPr>
          <a:lstStyle/>
          <a:p>
            <a:r>
              <a:rPr lang="fr-CH" dirty="0" smtClean="0"/>
              <a:t>Cliquez et modifiez le titre</a:t>
            </a:r>
            <a:endParaRPr lang="fr-FR" dirty="0"/>
          </a:p>
        </p:txBody>
      </p:sp>
      <p:sp>
        <p:nvSpPr>
          <p:cNvPr id="1027" name="Espace réservé du texte 2"/>
          <p:cNvSpPr>
            <a:spLocks noGrp="1"/>
          </p:cNvSpPr>
          <p:nvPr>
            <p:ph type="body" idx="1"/>
          </p:nvPr>
        </p:nvSpPr>
        <p:spPr bwMode="auto">
          <a:xfrm>
            <a:off x="598488" y="1600200"/>
            <a:ext cx="8088312"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H" altLang="fr-FR" smtClean="0"/>
              <a:t>Cliquez pour modifier les styles du texte du masque</a:t>
            </a:r>
          </a:p>
          <a:p>
            <a:pPr lvl="1"/>
            <a:r>
              <a:rPr lang="fr-CH" altLang="fr-FR" smtClean="0"/>
              <a:t>Deuxième niveau</a:t>
            </a:r>
          </a:p>
          <a:p>
            <a:pPr lvl="2"/>
            <a:r>
              <a:rPr lang="fr-CH" altLang="fr-FR" smtClean="0"/>
              <a:t>Troisième niveau</a:t>
            </a:r>
          </a:p>
          <a:p>
            <a:pPr lvl="3"/>
            <a:r>
              <a:rPr lang="fr-CH" altLang="fr-FR" smtClean="0"/>
              <a:t>Quatrième niveau</a:t>
            </a:r>
          </a:p>
          <a:p>
            <a:pPr lvl="4"/>
            <a:r>
              <a:rPr lang="fr-CH" altLang="fr-FR" smtClean="0"/>
              <a:t>Cinquième niveau</a:t>
            </a:r>
            <a:endParaRPr lang="fr-FR" altLang="fr-FR" smtClean="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smtClean="0">
                <a:solidFill>
                  <a:srgbClr val="FFFFFF"/>
                </a:solidFill>
                <a:latin typeface="Helvetica Neue Light" pitchFamily="2" charset="0"/>
              </a:defRPr>
            </a:lvl1pPr>
          </a:lstStyle>
          <a:p>
            <a:pPr>
              <a:defRPr/>
            </a:pPr>
            <a:fld id="{E86FC3C9-2C78-4517-849A-79C46F633BBB}" type="datetime3">
              <a:rPr lang="fr-CH" altLang="fr-FR" smtClean="0"/>
              <a:t>07/07/16</a:t>
            </a:fld>
            <a:endParaRPr lang="fr-FR" alt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smtClean="0">
                <a:solidFill>
                  <a:srgbClr val="FFFFFF"/>
                </a:solidFill>
                <a:latin typeface="Helvetica Neue Light" pitchFamily="2" charset="0"/>
              </a:defRPr>
            </a:lvl1pPr>
          </a:lstStyle>
          <a:p>
            <a:pPr>
              <a:defRPr/>
            </a:pPr>
            <a:r>
              <a:rPr lang="fr-FR" altLang="fr-FR" smtClean="0"/>
              <a:t>Moodle et l'Afrique francophone</a:t>
            </a:r>
            <a:endParaRPr lang="fr-FR" alt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latin typeface="Helvetica Neue Light" pitchFamily="2" charset="0"/>
              </a:defRPr>
            </a:lvl1pPr>
          </a:lstStyle>
          <a:p>
            <a:fld id="{B52C7AE5-E3D2-4BCA-BD9E-1D5EAEBC52B0}" type="slidenum">
              <a:rPr lang="fr-FR" altLang="fr-FR"/>
              <a:pPr/>
              <a:t>‹N°›</a:t>
            </a:fld>
            <a:endParaRPr lang="fr-FR" altLang="fr-FR"/>
          </a:p>
        </p:txBody>
      </p:sp>
    </p:spTree>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hf hdr="0" dt="0"/>
  <p:txStyles>
    <p:titleStyle>
      <a:lvl1pPr algn="l" defTabSz="457200" rtl="0" eaLnBrk="1" fontAlgn="base" hangingPunct="1">
        <a:spcBef>
          <a:spcPct val="0"/>
        </a:spcBef>
        <a:spcAft>
          <a:spcPct val="0"/>
        </a:spcAft>
        <a:defRPr sz="3600" kern="1200" cap="all" spc="300">
          <a:solidFill>
            <a:srgbClr val="0B4568"/>
          </a:solidFill>
          <a:latin typeface="Helvetica Neue Light"/>
          <a:ea typeface="ＭＳ Ｐゴシック" charset="0"/>
          <a:cs typeface="Helvetica Neue Light"/>
        </a:defRPr>
      </a:lvl1pPr>
      <a:lvl2pPr algn="l" defTabSz="457200" rtl="0" eaLnBrk="1" fontAlgn="base" hangingPunct="1">
        <a:spcBef>
          <a:spcPct val="0"/>
        </a:spcBef>
        <a:spcAft>
          <a:spcPct val="0"/>
        </a:spcAft>
        <a:defRPr sz="3600">
          <a:solidFill>
            <a:srgbClr val="0B4568"/>
          </a:solidFill>
          <a:latin typeface="Helvetica Neue Light" charset="0"/>
          <a:ea typeface="ＭＳ Ｐゴシック" charset="0"/>
          <a:cs typeface="Helvetica Neue Light" pitchFamily="2" charset="0"/>
        </a:defRPr>
      </a:lvl2pPr>
      <a:lvl3pPr algn="l" defTabSz="457200" rtl="0" eaLnBrk="1" fontAlgn="base" hangingPunct="1">
        <a:spcBef>
          <a:spcPct val="0"/>
        </a:spcBef>
        <a:spcAft>
          <a:spcPct val="0"/>
        </a:spcAft>
        <a:defRPr sz="3600">
          <a:solidFill>
            <a:srgbClr val="0B4568"/>
          </a:solidFill>
          <a:latin typeface="Helvetica Neue Light" charset="0"/>
          <a:ea typeface="ＭＳ Ｐゴシック" charset="0"/>
          <a:cs typeface="Helvetica Neue Light" pitchFamily="2" charset="0"/>
        </a:defRPr>
      </a:lvl3pPr>
      <a:lvl4pPr algn="l" defTabSz="457200" rtl="0" eaLnBrk="1" fontAlgn="base" hangingPunct="1">
        <a:spcBef>
          <a:spcPct val="0"/>
        </a:spcBef>
        <a:spcAft>
          <a:spcPct val="0"/>
        </a:spcAft>
        <a:defRPr sz="3600">
          <a:solidFill>
            <a:srgbClr val="0B4568"/>
          </a:solidFill>
          <a:latin typeface="Helvetica Neue Light" charset="0"/>
          <a:ea typeface="ＭＳ Ｐゴシック" charset="0"/>
          <a:cs typeface="Helvetica Neue Light" pitchFamily="2" charset="0"/>
        </a:defRPr>
      </a:lvl4pPr>
      <a:lvl5pPr algn="l" defTabSz="457200" rtl="0" eaLnBrk="1" fontAlgn="base" hangingPunct="1">
        <a:spcBef>
          <a:spcPct val="0"/>
        </a:spcBef>
        <a:spcAft>
          <a:spcPct val="0"/>
        </a:spcAft>
        <a:defRPr sz="3600">
          <a:solidFill>
            <a:srgbClr val="0B4568"/>
          </a:solidFill>
          <a:latin typeface="Helvetica Neue Light" charset="0"/>
          <a:ea typeface="ＭＳ Ｐゴシック" charset="0"/>
          <a:cs typeface="Helvetica Neue Light" pitchFamily="2" charset="0"/>
        </a:defRPr>
      </a:lvl5pPr>
      <a:lvl6pPr marL="457200" algn="l" defTabSz="457200" rtl="0" eaLnBrk="1" fontAlgn="base" hangingPunct="1">
        <a:spcBef>
          <a:spcPct val="0"/>
        </a:spcBef>
        <a:spcAft>
          <a:spcPct val="0"/>
        </a:spcAft>
        <a:defRPr sz="3600">
          <a:solidFill>
            <a:srgbClr val="0B4568"/>
          </a:solidFill>
          <a:latin typeface="Helvetica Neue Light" charset="0"/>
          <a:ea typeface="ＭＳ Ｐゴシック" charset="0"/>
        </a:defRPr>
      </a:lvl6pPr>
      <a:lvl7pPr marL="914400" algn="l" defTabSz="457200" rtl="0" eaLnBrk="1" fontAlgn="base" hangingPunct="1">
        <a:spcBef>
          <a:spcPct val="0"/>
        </a:spcBef>
        <a:spcAft>
          <a:spcPct val="0"/>
        </a:spcAft>
        <a:defRPr sz="3600">
          <a:solidFill>
            <a:srgbClr val="0B4568"/>
          </a:solidFill>
          <a:latin typeface="Helvetica Neue Light" charset="0"/>
          <a:ea typeface="ＭＳ Ｐゴシック" charset="0"/>
        </a:defRPr>
      </a:lvl7pPr>
      <a:lvl8pPr marL="1371600" algn="l" defTabSz="457200" rtl="0" eaLnBrk="1" fontAlgn="base" hangingPunct="1">
        <a:spcBef>
          <a:spcPct val="0"/>
        </a:spcBef>
        <a:spcAft>
          <a:spcPct val="0"/>
        </a:spcAft>
        <a:defRPr sz="3600">
          <a:solidFill>
            <a:srgbClr val="0B4568"/>
          </a:solidFill>
          <a:latin typeface="Helvetica Neue Light" charset="0"/>
          <a:ea typeface="ＭＳ Ｐゴシック" charset="0"/>
        </a:defRPr>
      </a:lvl8pPr>
      <a:lvl9pPr marL="1828800" algn="l" defTabSz="457200" rtl="0" eaLnBrk="1" fontAlgn="base" hangingPunct="1">
        <a:spcBef>
          <a:spcPct val="0"/>
        </a:spcBef>
        <a:spcAft>
          <a:spcPct val="0"/>
        </a:spcAft>
        <a:defRPr sz="3600">
          <a:solidFill>
            <a:srgbClr val="0B4568"/>
          </a:solidFill>
          <a:latin typeface="Helvetica Neue Light" charset="0"/>
          <a:ea typeface="ＭＳ Ｐゴシック" charset="0"/>
        </a:defRPr>
      </a:lvl9pPr>
    </p:titleStyle>
    <p:bodyStyle>
      <a:lvl1pPr marL="342900" indent="-342900" algn="l" defTabSz="457200" rtl="0" eaLnBrk="1" fontAlgn="base" hangingPunct="1">
        <a:spcBef>
          <a:spcPct val="20000"/>
        </a:spcBef>
        <a:spcAft>
          <a:spcPct val="0"/>
        </a:spcAft>
        <a:buClr>
          <a:srgbClr val="007CB7"/>
        </a:buClr>
        <a:buFont typeface="Arial" pitchFamily="34" charset="0"/>
        <a:buChar char="•"/>
        <a:defRPr sz="2800" kern="1200">
          <a:solidFill>
            <a:schemeClr val="tx1"/>
          </a:solidFill>
          <a:latin typeface="Helvetica Neue Light"/>
          <a:ea typeface="ＭＳ Ｐゴシック" charset="0"/>
          <a:cs typeface="Helvetica Neue Light"/>
        </a:defRPr>
      </a:lvl1pPr>
      <a:lvl2pPr marL="742950" indent="-285750" algn="l" defTabSz="457200" rtl="0" eaLnBrk="1" fontAlgn="base" hangingPunct="1">
        <a:spcBef>
          <a:spcPct val="20000"/>
        </a:spcBef>
        <a:spcAft>
          <a:spcPct val="0"/>
        </a:spcAft>
        <a:buClr>
          <a:srgbClr val="007CB7"/>
        </a:buClr>
        <a:buFont typeface="Arial" pitchFamily="34" charset="0"/>
        <a:buChar char="–"/>
        <a:defRPr sz="2400" kern="1200">
          <a:solidFill>
            <a:schemeClr val="tx1"/>
          </a:solidFill>
          <a:latin typeface="Helvetica Neue Light"/>
          <a:ea typeface="ＭＳ Ｐゴシック" charset="0"/>
          <a:cs typeface="Helvetica Neue Light"/>
        </a:defRPr>
      </a:lvl2pPr>
      <a:lvl3pPr marL="1143000" indent="-228600" algn="l" defTabSz="457200" rtl="0" eaLnBrk="1" fontAlgn="base" hangingPunct="1">
        <a:spcBef>
          <a:spcPct val="20000"/>
        </a:spcBef>
        <a:spcAft>
          <a:spcPct val="0"/>
        </a:spcAft>
        <a:buClr>
          <a:srgbClr val="007CB7"/>
        </a:buClr>
        <a:buFont typeface="Arial" pitchFamily="34" charset="0"/>
        <a:buChar char="•"/>
        <a:defRPr sz="2000" kern="1200">
          <a:solidFill>
            <a:schemeClr val="tx1"/>
          </a:solidFill>
          <a:latin typeface="Helvetica Neue Light"/>
          <a:ea typeface="ＭＳ Ｐゴシック" charset="0"/>
          <a:cs typeface="Helvetica Neue Light"/>
        </a:defRPr>
      </a:lvl3pPr>
      <a:lvl4pPr marL="1600200" indent="-228600" algn="l" defTabSz="457200" rtl="0" eaLnBrk="1" fontAlgn="base" hangingPunct="1">
        <a:spcBef>
          <a:spcPct val="20000"/>
        </a:spcBef>
        <a:spcAft>
          <a:spcPct val="0"/>
        </a:spcAft>
        <a:buClr>
          <a:srgbClr val="007CB7"/>
        </a:buClr>
        <a:buFont typeface="Arial" pitchFamily="34" charset="0"/>
        <a:buChar char="–"/>
        <a:defRPr kern="1200">
          <a:solidFill>
            <a:schemeClr val="tx1"/>
          </a:solidFill>
          <a:latin typeface="Helvetica Neue Light"/>
          <a:ea typeface="ＭＳ Ｐゴシック" charset="0"/>
          <a:cs typeface="Helvetica Neue Light"/>
        </a:defRPr>
      </a:lvl4pPr>
      <a:lvl5pPr marL="2057400" indent="-228600" algn="l" defTabSz="457200" rtl="0" eaLnBrk="1" fontAlgn="base" hangingPunct="1">
        <a:spcBef>
          <a:spcPct val="20000"/>
        </a:spcBef>
        <a:spcAft>
          <a:spcPct val="0"/>
        </a:spcAft>
        <a:buClr>
          <a:srgbClr val="007CB7"/>
        </a:buClr>
        <a:buFont typeface="Arial" pitchFamily="34" charset="0"/>
        <a:buChar char="»"/>
        <a:defRPr kern="1200">
          <a:solidFill>
            <a:schemeClr val="tx1"/>
          </a:solidFill>
          <a:latin typeface="Helvetica Neue Light"/>
          <a:ea typeface="ＭＳ Ｐゴシック" charset="0"/>
          <a:cs typeface="Helvetica Neue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emf"/><Relationship Id="rId7" Type="http://schemas.openxmlformats.org/officeDocument/2006/relationships/image" Target="../media/image17.jpeg"/><Relationship Id="rId2" Type="http://schemas.openxmlformats.org/officeDocument/2006/relationships/image" Target="../media/image12.emf"/><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emf"/><Relationship Id="rId4" Type="http://schemas.openxmlformats.org/officeDocument/2006/relationships/image" Target="../media/image14.emf"/></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image" Target="../media/image12.emf"/><Relationship Id="rId7" Type="http://schemas.openxmlformats.org/officeDocument/2006/relationships/image" Target="../media/image27.emf"/><Relationship Id="rId2" Type="http://schemas.openxmlformats.org/officeDocument/2006/relationships/image" Target="../media/image14.emf"/><Relationship Id="rId1" Type="http://schemas.openxmlformats.org/officeDocument/2006/relationships/slideLayout" Target="../slideLayouts/slideLayout2.xml"/><Relationship Id="rId6" Type="http://schemas.openxmlformats.org/officeDocument/2006/relationships/image" Target="../media/image13.emf"/><Relationship Id="rId5" Type="http://schemas.openxmlformats.org/officeDocument/2006/relationships/image" Target="../media/image26.emf"/><Relationship Id="rId4" Type="http://schemas.openxmlformats.org/officeDocument/2006/relationships/image" Target="../media/image25.emf"/><Relationship Id="rId9" Type="http://schemas.openxmlformats.org/officeDocument/2006/relationships/image" Target="../media/image15.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mailto:bdumont.consultant@gmail.com" TargetMode="External"/><Relationship Id="rId2" Type="http://schemas.openxmlformats.org/officeDocument/2006/relationships/hyperlink" Target="http://www.bdumont-consultant.fr/" TargetMode="External"/><Relationship Id="rId1" Type="http://schemas.openxmlformats.org/officeDocument/2006/relationships/slideLayout" Target="../slideLayouts/slideLayout2.xml"/><Relationship Id="rId5" Type="http://schemas.openxmlformats.org/officeDocument/2006/relationships/hyperlink" Target="mailto:honorenz@gmail.com" TargetMode="External"/><Relationship Id="rId4" Type="http://schemas.openxmlformats.org/officeDocument/2006/relationships/hyperlink" Target="mailto:pascal.consultant@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1125" y="3383775"/>
            <a:ext cx="8921750" cy="1146175"/>
          </a:xfrm>
        </p:spPr>
        <p:txBody>
          <a:bodyPr/>
          <a:lstStyle/>
          <a:p>
            <a:pPr>
              <a:defRPr/>
            </a:pPr>
            <a:r>
              <a:rPr lang="fr-FR" sz="2400" dirty="0"/>
              <a:t>Moodle : </a:t>
            </a:r>
            <a:r>
              <a:rPr lang="fr-FR" sz="2400" dirty="0" smtClean="0"/>
              <a:t>un </a:t>
            </a:r>
            <a:r>
              <a:rPr lang="fr-FR" sz="2400" dirty="0"/>
              <a:t>outil </a:t>
            </a:r>
            <a:br>
              <a:rPr lang="fr-FR" sz="2400" dirty="0"/>
            </a:br>
            <a:r>
              <a:rPr lang="fr-FR" sz="2400" dirty="0"/>
              <a:t>au service de la modernisation </a:t>
            </a:r>
            <a:br>
              <a:rPr lang="fr-FR" sz="2400" dirty="0"/>
            </a:br>
            <a:r>
              <a:rPr lang="fr-FR" sz="2400" dirty="0"/>
              <a:t>des systèmes éducatifs </a:t>
            </a:r>
            <a:br>
              <a:rPr lang="fr-FR" sz="2400" dirty="0"/>
            </a:br>
            <a:r>
              <a:rPr lang="fr-FR" sz="2400" dirty="0"/>
              <a:t>en Afrique francophone</a:t>
            </a:r>
          </a:p>
        </p:txBody>
      </p:sp>
      <p:sp>
        <p:nvSpPr>
          <p:cNvPr id="3" name="Sous-titre 2"/>
          <p:cNvSpPr>
            <a:spLocks noGrp="1"/>
          </p:cNvSpPr>
          <p:nvPr>
            <p:ph type="subTitle" idx="1"/>
          </p:nvPr>
        </p:nvSpPr>
        <p:spPr>
          <a:xfrm>
            <a:off x="404813" y="4718498"/>
            <a:ext cx="8334375" cy="1249362"/>
          </a:xfrm>
        </p:spPr>
        <p:txBody>
          <a:bodyPr/>
          <a:lstStyle/>
          <a:p>
            <a:pPr lvl="0"/>
            <a:r>
              <a:rPr lang="fr-FR" sz="1800" i="1" dirty="0" smtClean="0"/>
              <a:t>Bernard </a:t>
            </a:r>
            <a:r>
              <a:rPr lang="fr-FR" sz="1800" i="1" dirty="0"/>
              <a:t>Dumont (France)</a:t>
            </a:r>
          </a:p>
          <a:p>
            <a:pPr lvl="0"/>
            <a:r>
              <a:rPr lang="fr-FR" sz="1800" i="1" dirty="0"/>
              <a:t>Pascal </a:t>
            </a:r>
            <a:r>
              <a:rPr lang="fr-FR" sz="1800" i="1" dirty="0" err="1"/>
              <a:t>Tshimanga</a:t>
            </a:r>
            <a:r>
              <a:rPr lang="fr-FR" sz="1800" i="1" dirty="0"/>
              <a:t> et Honoré </a:t>
            </a:r>
            <a:r>
              <a:rPr lang="fr-FR" sz="1800" i="1" dirty="0" err="1"/>
              <a:t>Nzambu</a:t>
            </a:r>
            <a:endParaRPr lang="fr-FR" sz="1800" i="1" dirty="0"/>
          </a:p>
          <a:p>
            <a:pPr lvl="0"/>
            <a:r>
              <a:rPr lang="fr-FR" sz="1400" i="1" dirty="0"/>
              <a:t>(République Démocratique du Congo</a:t>
            </a:r>
            <a:r>
              <a:rPr lang="fr-FR" sz="2000" i="1" dirty="0" smtClean="0"/>
              <a:t>)</a:t>
            </a:r>
            <a:endParaRPr lang="fr-FR" sz="2000" dirty="0"/>
          </a:p>
        </p:txBody>
      </p:sp>
      <p:sp>
        <p:nvSpPr>
          <p:cNvPr id="15364" name="Espace réservé du texte 3"/>
          <p:cNvSpPr>
            <a:spLocks noGrp="1"/>
          </p:cNvSpPr>
          <p:nvPr>
            <p:ph type="body" sz="quarter" idx="10"/>
          </p:nvPr>
        </p:nvSpPr>
        <p:spPr>
          <a:xfrm>
            <a:off x="1982788" y="6054725"/>
            <a:ext cx="5184775" cy="433388"/>
          </a:xfrm>
        </p:spPr>
        <p:txBody>
          <a:bodyPr/>
          <a:lstStyle/>
          <a:p>
            <a:pPr eaLnBrk="1" hangingPunct="1"/>
            <a:endParaRPr lang="fr-FR" altLang="fr-FR" smtClean="0">
              <a:latin typeface="Helvetica Neue Light" pitchFamily="2" charset="0"/>
              <a:ea typeface="ＭＳ Ｐゴシック" pitchFamily="34" charset="-128"/>
              <a:cs typeface="Helvetica Neue Light" pitchFamily="2"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6513513" cy="1143000"/>
          </a:xfrm>
        </p:spPr>
        <p:txBody>
          <a:bodyPr/>
          <a:lstStyle/>
          <a:p>
            <a:pPr>
              <a:defRPr/>
            </a:pPr>
            <a:endParaRPr lang="fr-FR"/>
          </a:p>
        </p:txBody>
      </p:sp>
      <p:sp>
        <p:nvSpPr>
          <p:cNvPr id="16387" name="Espace réservé du contenu 2"/>
          <p:cNvSpPr>
            <a:spLocks noGrp="1"/>
          </p:cNvSpPr>
          <p:nvPr>
            <p:ph idx="1"/>
          </p:nvPr>
        </p:nvSpPr>
        <p:spPr>
          <a:xfrm>
            <a:off x="457200" y="1600200"/>
            <a:ext cx="8516938" cy="4525963"/>
          </a:xfrm>
        </p:spPr>
        <p:txBody>
          <a:bodyPr/>
          <a:lstStyle/>
          <a:p>
            <a:r>
              <a:rPr lang="fr-FR" dirty="0"/>
              <a:t>Acquis et perspectives en Afrique francophone</a:t>
            </a:r>
          </a:p>
          <a:p>
            <a:r>
              <a:rPr lang="fr-FR" dirty="0"/>
              <a:t>Un exemple d’utilisation au Mali</a:t>
            </a:r>
          </a:p>
          <a:p>
            <a:r>
              <a:rPr lang="fr-FR" dirty="0"/>
              <a:t>Etude de cas : Moodle en RDC</a:t>
            </a:r>
          </a:p>
          <a:p>
            <a:endParaRPr lang="fr-FR" altLang="fr-FR" dirty="0" smtClean="0">
              <a:latin typeface="Helvetica Neue Light" pitchFamily="2" charset="0"/>
              <a:ea typeface="ＭＳ Ｐゴシック" pitchFamily="34" charset="-128"/>
              <a:cs typeface="Helvetica Neue Light" pitchFamily="2" charset="0"/>
            </a:endParaRPr>
          </a:p>
        </p:txBody>
      </p:sp>
      <p:sp>
        <p:nvSpPr>
          <p:cNvPr id="16389" name="Espace réservé du pied de page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7CB7"/>
              </a:buClr>
              <a:buFont typeface="Arial" pitchFamily="34" charset="0"/>
              <a:buChar char="•"/>
              <a:defRPr sz="2800">
                <a:solidFill>
                  <a:schemeClr val="tx1"/>
                </a:solidFill>
                <a:latin typeface="Helvetica Neue Light" pitchFamily="2" charset="0"/>
                <a:ea typeface="ＭＳ Ｐゴシック" pitchFamily="34" charset="-128"/>
                <a:cs typeface="Helvetica Neue Light" pitchFamily="2" charset="0"/>
              </a:defRPr>
            </a:lvl1pPr>
            <a:lvl2pPr marL="742950" indent="-285750">
              <a:spcBef>
                <a:spcPct val="20000"/>
              </a:spcBef>
              <a:buClr>
                <a:srgbClr val="007CB7"/>
              </a:buClr>
              <a:buFont typeface="Arial" pitchFamily="34" charset="0"/>
              <a:buChar char="–"/>
              <a:defRPr sz="2400">
                <a:solidFill>
                  <a:schemeClr val="tx1"/>
                </a:solidFill>
                <a:latin typeface="Helvetica Neue Light" pitchFamily="2" charset="0"/>
                <a:ea typeface="ＭＳ Ｐゴシック" pitchFamily="34" charset="-128"/>
                <a:cs typeface="Helvetica Neue Light" pitchFamily="2" charset="0"/>
              </a:defRPr>
            </a:lvl2pPr>
            <a:lvl3pPr marL="1143000" indent="-228600">
              <a:spcBef>
                <a:spcPct val="20000"/>
              </a:spcBef>
              <a:buClr>
                <a:srgbClr val="007CB7"/>
              </a:buClr>
              <a:buFont typeface="Arial" pitchFamily="34" charset="0"/>
              <a:buChar char="•"/>
              <a:defRPr sz="2000">
                <a:solidFill>
                  <a:schemeClr val="tx1"/>
                </a:solidFill>
                <a:latin typeface="Helvetica Neue Light" pitchFamily="2" charset="0"/>
                <a:ea typeface="ＭＳ Ｐゴシック" pitchFamily="34" charset="-128"/>
                <a:cs typeface="Helvetica Neue Light" pitchFamily="2" charset="0"/>
              </a:defRPr>
            </a:lvl3pPr>
            <a:lvl4pPr marL="1600200" indent="-228600">
              <a:spcBef>
                <a:spcPct val="20000"/>
              </a:spcBef>
              <a:buClr>
                <a:srgbClr val="007CB7"/>
              </a:buClr>
              <a:buFont typeface="Arial" pitchFamily="34" charset="0"/>
              <a:buChar char="–"/>
              <a:defRPr>
                <a:solidFill>
                  <a:schemeClr val="tx1"/>
                </a:solidFill>
                <a:latin typeface="Helvetica Neue Light" pitchFamily="2" charset="0"/>
                <a:ea typeface="ＭＳ Ｐゴシック" pitchFamily="34" charset="-128"/>
                <a:cs typeface="Helvetica Neue Light" pitchFamily="2" charset="0"/>
              </a:defRPr>
            </a:lvl4pPr>
            <a:lvl5pPr marL="2057400" indent="-228600">
              <a:spcBef>
                <a:spcPct val="20000"/>
              </a:spcBef>
              <a:buClr>
                <a:srgbClr val="007CB7"/>
              </a:buClr>
              <a:buFont typeface="Arial" pitchFamily="34" charset="0"/>
              <a:buChar char="»"/>
              <a:defRPr>
                <a:solidFill>
                  <a:schemeClr val="tx1"/>
                </a:solidFill>
                <a:latin typeface="Helvetica Neue Light" pitchFamily="2" charset="0"/>
                <a:ea typeface="ＭＳ Ｐゴシック" pitchFamily="34" charset="-128"/>
                <a:cs typeface="Helvetica Neue Light" pitchFamily="2" charset="0"/>
              </a:defRPr>
            </a:lvl5pPr>
            <a:lvl6pPr marL="2514600" indent="-228600" defTabSz="457200" eaLnBrk="0" fontAlgn="base" hangingPunct="0">
              <a:spcBef>
                <a:spcPct val="20000"/>
              </a:spcBef>
              <a:spcAft>
                <a:spcPct val="0"/>
              </a:spcAft>
              <a:buClr>
                <a:srgbClr val="007CB7"/>
              </a:buClr>
              <a:buFont typeface="Arial" pitchFamily="34" charset="0"/>
              <a:buChar char="»"/>
              <a:defRPr>
                <a:solidFill>
                  <a:schemeClr val="tx1"/>
                </a:solidFill>
                <a:latin typeface="Helvetica Neue Light" pitchFamily="2" charset="0"/>
                <a:ea typeface="ＭＳ Ｐゴシック" pitchFamily="34" charset="-128"/>
                <a:cs typeface="Helvetica Neue Light" pitchFamily="2" charset="0"/>
              </a:defRPr>
            </a:lvl6pPr>
            <a:lvl7pPr marL="2971800" indent="-228600" defTabSz="457200" eaLnBrk="0" fontAlgn="base" hangingPunct="0">
              <a:spcBef>
                <a:spcPct val="20000"/>
              </a:spcBef>
              <a:spcAft>
                <a:spcPct val="0"/>
              </a:spcAft>
              <a:buClr>
                <a:srgbClr val="007CB7"/>
              </a:buClr>
              <a:buFont typeface="Arial" pitchFamily="34" charset="0"/>
              <a:buChar char="»"/>
              <a:defRPr>
                <a:solidFill>
                  <a:schemeClr val="tx1"/>
                </a:solidFill>
                <a:latin typeface="Helvetica Neue Light" pitchFamily="2" charset="0"/>
                <a:ea typeface="ＭＳ Ｐゴシック" pitchFamily="34" charset="-128"/>
                <a:cs typeface="Helvetica Neue Light" pitchFamily="2" charset="0"/>
              </a:defRPr>
            </a:lvl7pPr>
            <a:lvl8pPr marL="3429000" indent="-228600" defTabSz="457200" eaLnBrk="0" fontAlgn="base" hangingPunct="0">
              <a:spcBef>
                <a:spcPct val="20000"/>
              </a:spcBef>
              <a:spcAft>
                <a:spcPct val="0"/>
              </a:spcAft>
              <a:buClr>
                <a:srgbClr val="007CB7"/>
              </a:buClr>
              <a:buFont typeface="Arial" pitchFamily="34" charset="0"/>
              <a:buChar char="»"/>
              <a:defRPr>
                <a:solidFill>
                  <a:schemeClr val="tx1"/>
                </a:solidFill>
                <a:latin typeface="Helvetica Neue Light" pitchFamily="2" charset="0"/>
                <a:ea typeface="ＭＳ Ｐゴシック" pitchFamily="34" charset="-128"/>
                <a:cs typeface="Helvetica Neue Light" pitchFamily="2" charset="0"/>
              </a:defRPr>
            </a:lvl8pPr>
            <a:lvl9pPr marL="3886200" indent="-228600" defTabSz="457200" eaLnBrk="0" fontAlgn="base" hangingPunct="0">
              <a:spcBef>
                <a:spcPct val="20000"/>
              </a:spcBef>
              <a:spcAft>
                <a:spcPct val="0"/>
              </a:spcAft>
              <a:buClr>
                <a:srgbClr val="007CB7"/>
              </a:buClr>
              <a:buFont typeface="Arial" pitchFamily="34" charset="0"/>
              <a:buChar char="»"/>
              <a:defRPr>
                <a:solidFill>
                  <a:schemeClr val="tx1"/>
                </a:solidFill>
                <a:latin typeface="Helvetica Neue Light" pitchFamily="2" charset="0"/>
                <a:ea typeface="ＭＳ Ｐゴシック" pitchFamily="34" charset="-128"/>
                <a:cs typeface="Helvetica Neue Light" pitchFamily="2" charset="0"/>
              </a:defRPr>
            </a:lvl9pPr>
          </a:lstStyle>
          <a:p>
            <a:pPr>
              <a:spcBef>
                <a:spcPct val="0"/>
              </a:spcBef>
              <a:buClrTx/>
              <a:buFontTx/>
              <a:buNone/>
            </a:pPr>
            <a:r>
              <a:rPr lang="fr-FR" altLang="fr-FR" sz="1200" smtClean="0">
                <a:solidFill>
                  <a:schemeClr val="bg1"/>
                </a:solidFill>
              </a:rPr>
              <a:t>Moodle et l'Afrique francophone</a:t>
            </a:r>
            <a:endParaRPr lang="fr-FR" altLang="fr-FR" sz="1200">
              <a:solidFill>
                <a:schemeClr val="bg1"/>
              </a:solidFill>
            </a:endParaRPr>
          </a:p>
        </p:txBody>
      </p:sp>
      <p:sp>
        <p:nvSpPr>
          <p:cNvPr id="16390" name="Espace réservé du numéro de diapositive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07CB7"/>
              </a:buClr>
              <a:buFont typeface="Arial" pitchFamily="34" charset="0"/>
              <a:buChar char="•"/>
              <a:defRPr sz="2800">
                <a:solidFill>
                  <a:schemeClr val="tx1"/>
                </a:solidFill>
                <a:latin typeface="Helvetica Neue Light" pitchFamily="2" charset="0"/>
                <a:ea typeface="ＭＳ Ｐゴシック" pitchFamily="34" charset="-128"/>
                <a:cs typeface="Helvetica Neue Light" pitchFamily="2" charset="0"/>
              </a:defRPr>
            </a:lvl1pPr>
            <a:lvl2pPr marL="742950" indent="-285750">
              <a:spcBef>
                <a:spcPct val="20000"/>
              </a:spcBef>
              <a:buClr>
                <a:srgbClr val="007CB7"/>
              </a:buClr>
              <a:buFont typeface="Arial" pitchFamily="34" charset="0"/>
              <a:buChar char="–"/>
              <a:defRPr sz="2400">
                <a:solidFill>
                  <a:schemeClr val="tx1"/>
                </a:solidFill>
                <a:latin typeface="Helvetica Neue Light" pitchFamily="2" charset="0"/>
                <a:ea typeface="ＭＳ Ｐゴシック" pitchFamily="34" charset="-128"/>
                <a:cs typeface="Helvetica Neue Light" pitchFamily="2" charset="0"/>
              </a:defRPr>
            </a:lvl2pPr>
            <a:lvl3pPr marL="1143000" indent="-228600">
              <a:spcBef>
                <a:spcPct val="20000"/>
              </a:spcBef>
              <a:buClr>
                <a:srgbClr val="007CB7"/>
              </a:buClr>
              <a:buFont typeface="Arial" pitchFamily="34" charset="0"/>
              <a:buChar char="•"/>
              <a:defRPr sz="2000">
                <a:solidFill>
                  <a:schemeClr val="tx1"/>
                </a:solidFill>
                <a:latin typeface="Helvetica Neue Light" pitchFamily="2" charset="0"/>
                <a:ea typeface="ＭＳ Ｐゴシック" pitchFamily="34" charset="-128"/>
                <a:cs typeface="Helvetica Neue Light" pitchFamily="2" charset="0"/>
              </a:defRPr>
            </a:lvl3pPr>
            <a:lvl4pPr marL="1600200" indent="-228600">
              <a:spcBef>
                <a:spcPct val="20000"/>
              </a:spcBef>
              <a:buClr>
                <a:srgbClr val="007CB7"/>
              </a:buClr>
              <a:buFont typeface="Arial" pitchFamily="34" charset="0"/>
              <a:buChar char="–"/>
              <a:defRPr>
                <a:solidFill>
                  <a:schemeClr val="tx1"/>
                </a:solidFill>
                <a:latin typeface="Helvetica Neue Light" pitchFamily="2" charset="0"/>
                <a:ea typeface="ＭＳ Ｐゴシック" pitchFamily="34" charset="-128"/>
                <a:cs typeface="Helvetica Neue Light" pitchFamily="2" charset="0"/>
              </a:defRPr>
            </a:lvl4pPr>
            <a:lvl5pPr marL="2057400" indent="-228600">
              <a:spcBef>
                <a:spcPct val="20000"/>
              </a:spcBef>
              <a:buClr>
                <a:srgbClr val="007CB7"/>
              </a:buClr>
              <a:buFont typeface="Arial" pitchFamily="34" charset="0"/>
              <a:buChar char="»"/>
              <a:defRPr>
                <a:solidFill>
                  <a:schemeClr val="tx1"/>
                </a:solidFill>
                <a:latin typeface="Helvetica Neue Light" pitchFamily="2" charset="0"/>
                <a:ea typeface="ＭＳ Ｐゴシック" pitchFamily="34" charset="-128"/>
                <a:cs typeface="Helvetica Neue Light" pitchFamily="2" charset="0"/>
              </a:defRPr>
            </a:lvl5pPr>
            <a:lvl6pPr marL="2514600" indent="-228600" defTabSz="457200" eaLnBrk="0" fontAlgn="base" hangingPunct="0">
              <a:spcBef>
                <a:spcPct val="20000"/>
              </a:spcBef>
              <a:spcAft>
                <a:spcPct val="0"/>
              </a:spcAft>
              <a:buClr>
                <a:srgbClr val="007CB7"/>
              </a:buClr>
              <a:buFont typeface="Arial" pitchFamily="34" charset="0"/>
              <a:buChar char="»"/>
              <a:defRPr>
                <a:solidFill>
                  <a:schemeClr val="tx1"/>
                </a:solidFill>
                <a:latin typeface="Helvetica Neue Light" pitchFamily="2" charset="0"/>
                <a:ea typeface="ＭＳ Ｐゴシック" pitchFamily="34" charset="-128"/>
                <a:cs typeface="Helvetica Neue Light" pitchFamily="2" charset="0"/>
              </a:defRPr>
            </a:lvl6pPr>
            <a:lvl7pPr marL="2971800" indent="-228600" defTabSz="457200" eaLnBrk="0" fontAlgn="base" hangingPunct="0">
              <a:spcBef>
                <a:spcPct val="20000"/>
              </a:spcBef>
              <a:spcAft>
                <a:spcPct val="0"/>
              </a:spcAft>
              <a:buClr>
                <a:srgbClr val="007CB7"/>
              </a:buClr>
              <a:buFont typeface="Arial" pitchFamily="34" charset="0"/>
              <a:buChar char="»"/>
              <a:defRPr>
                <a:solidFill>
                  <a:schemeClr val="tx1"/>
                </a:solidFill>
                <a:latin typeface="Helvetica Neue Light" pitchFamily="2" charset="0"/>
                <a:ea typeface="ＭＳ Ｐゴシック" pitchFamily="34" charset="-128"/>
                <a:cs typeface="Helvetica Neue Light" pitchFamily="2" charset="0"/>
              </a:defRPr>
            </a:lvl7pPr>
            <a:lvl8pPr marL="3429000" indent="-228600" defTabSz="457200" eaLnBrk="0" fontAlgn="base" hangingPunct="0">
              <a:spcBef>
                <a:spcPct val="20000"/>
              </a:spcBef>
              <a:spcAft>
                <a:spcPct val="0"/>
              </a:spcAft>
              <a:buClr>
                <a:srgbClr val="007CB7"/>
              </a:buClr>
              <a:buFont typeface="Arial" pitchFamily="34" charset="0"/>
              <a:buChar char="»"/>
              <a:defRPr>
                <a:solidFill>
                  <a:schemeClr val="tx1"/>
                </a:solidFill>
                <a:latin typeface="Helvetica Neue Light" pitchFamily="2" charset="0"/>
                <a:ea typeface="ＭＳ Ｐゴシック" pitchFamily="34" charset="-128"/>
                <a:cs typeface="Helvetica Neue Light" pitchFamily="2" charset="0"/>
              </a:defRPr>
            </a:lvl8pPr>
            <a:lvl9pPr marL="3886200" indent="-228600" defTabSz="457200" eaLnBrk="0" fontAlgn="base" hangingPunct="0">
              <a:spcBef>
                <a:spcPct val="20000"/>
              </a:spcBef>
              <a:spcAft>
                <a:spcPct val="0"/>
              </a:spcAft>
              <a:buClr>
                <a:srgbClr val="007CB7"/>
              </a:buClr>
              <a:buFont typeface="Arial" pitchFamily="34" charset="0"/>
              <a:buChar char="»"/>
              <a:defRPr>
                <a:solidFill>
                  <a:schemeClr val="tx1"/>
                </a:solidFill>
                <a:latin typeface="Helvetica Neue Light" pitchFamily="2" charset="0"/>
                <a:ea typeface="ＭＳ Ｐゴシック" pitchFamily="34" charset="-128"/>
                <a:cs typeface="Helvetica Neue Light" pitchFamily="2" charset="0"/>
              </a:defRPr>
            </a:lvl9pPr>
          </a:lstStyle>
          <a:p>
            <a:pPr>
              <a:spcBef>
                <a:spcPct val="0"/>
              </a:spcBef>
              <a:buClrTx/>
              <a:buFontTx/>
              <a:buNone/>
            </a:pPr>
            <a:fld id="{37A3B73E-0A75-4B9D-AC0C-AA9DE4DF2611}" type="slidenum">
              <a:rPr lang="fr-FR" altLang="fr-FR" sz="1200">
                <a:solidFill>
                  <a:srgbClr val="FFFFFF"/>
                </a:solidFill>
              </a:rPr>
              <a:pPr>
                <a:spcBef>
                  <a:spcPct val="0"/>
                </a:spcBef>
                <a:buClrTx/>
                <a:buFontTx/>
                <a:buNone/>
              </a:pPr>
              <a:t>1</a:t>
            </a:fld>
            <a:endParaRPr lang="fr-FR" altLang="fr-FR" sz="120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Acquis et perspectives</a:t>
            </a:r>
            <a:br>
              <a:rPr lang="fr-FR" dirty="0"/>
            </a:br>
            <a:r>
              <a:rPr lang="fr-FR" dirty="0"/>
              <a:t>en Afrique francophone</a:t>
            </a:r>
          </a:p>
        </p:txBody>
      </p:sp>
      <p:sp>
        <p:nvSpPr>
          <p:cNvPr id="3" name="Espace réservé du contenu 2"/>
          <p:cNvSpPr>
            <a:spLocks noGrp="1"/>
          </p:cNvSpPr>
          <p:nvPr>
            <p:ph idx="1"/>
          </p:nvPr>
        </p:nvSpPr>
        <p:spPr/>
        <p:txBody>
          <a:bodyPr/>
          <a:lstStyle/>
          <a:p>
            <a:r>
              <a:rPr lang="fr-FR" dirty="0"/>
              <a:t>Moodle en Afrique francophone : forces, faiblesses, opportunités et menaces (Analyse SWOT)</a:t>
            </a:r>
          </a:p>
          <a:p>
            <a:r>
              <a:rPr lang="fr-FR" dirty="0"/>
              <a:t>L’appui de Moodle à l’enseignement supérieur</a:t>
            </a:r>
          </a:p>
          <a:p>
            <a:r>
              <a:rPr lang="fr-FR" dirty="0"/>
              <a:t>L’appui de Moodle à la formation des enseignants du primaire</a:t>
            </a:r>
          </a:p>
          <a:p>
            <a:endParaRPr lang="fr-FR" dirty="0"/>
          </a:p>
        </p:txBody>
      </p:sp>
      <p:sp>
        <p:nvSpPr>
          <p:cNvPr id="5" name="Espace réservé du pied de page 4"/>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6" name="Espace réservé du numéro de diapositive 5"/>
          <p:cNvSpPr>
            <a:spLocks noGrp="1"/>
          </p:cNvSpPr>
          <p:nvPr>
            <p:ph type="sldNum" sz="quarter" idx="12"/>
          </p:nvPr>
        </p:nvSpPr>
        <p:spPr/>
        <p:txBody>
          <a:bodyPr/>
          <a:lstStyle/>
          <a:p>
            <a:fld id="{072121FE-85D9-4522-8C7B-629F04E4E38E}" type="slidenum">
              <a:rPr lang="fr-FR" altLang="fr-FR" smtClean="0"/>
              <a:pPr/>
              <a:t>2</a:t>
            </a:fld>
            <a:endParaRPr lang="fr-FR" altLang="fr-FR"/>
          </a:p>
        </p:txBody>
      </p:sp>
    </p:spTree>
    <p:extLst>
      <p:ext uri="{BB962C8B-B14F-4D97-AF65-F5344CB8AC3E}">
        <p14:creationId xmlns:p14="http://schemas.microsoft.com/office/powerpoint/2010/main" val="179073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Analyse SWOT</a:t>
            </a:r>
          </a:p>
        </p:txBody>
      </p:sp>
      <p:sp>
        <p:nvSpPr>
          <p:cNvPr id="5" name="Espace réservé du pied de page 4"/>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6" name="Espace réservé du numéro de diapositive 5"/>
          <p:cNvSpPr>
            <a:spLocks noGrp="1"/>
          </p:cNvSpPr>
          <p:nvPr>
            <p:ph type="sldNum" sz="quarter" idx="12"/>
          </p:nvPr>
        </p:nvSpPr>
        <p:spPr/>
        <p:txBody>
          <a:bodyPr/>
          <a:lstStyle/>
          <a:p>
            <a:fld id="{072121FE-85D9-4522-8C7B-629F04E4E38E}" type="slidenum">
              <a:rPr lang="fr-FR" altLang="fr-FR" smtClean="0"/>
              <a:pPr/>
              <a:t>3</a:t>
            </a:fld>
            <a:endParaRPr lang="fr-FR" altLang="fr-FR"/>
          </a:p>
        </p:txBody>
      </p:sp>
      <p:sp>
        <p:nvSpPr>
          <p:cNvPr id="7" name="Rectangle à coins arrondis 6"/>
          <p:cNvSpPr/>
          <p:nvPr/>
        </p:nvSpPr>
        <p:spPr>
          <a:xfrm>
            <a:off x="2590723" y="2383946"/>
            <a:ext cx="1872208" cy="122413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Strengths</a:t>
            </a:r>
            <a:endParaRPr lang="fr-FR" dirty="0" smtClean="0"/>
          </a:p>
          <a:p>
            <a:pPr algn="ctr"/>
            <a:r>
              <a:rPr lang="fr-FR" sz="4400" b="1" dirty="0" smtClean="0"/>
              <a:t>S</a:t>
            </a:r>
          </a:p>
          <a:p>
            <a:pPr algn="ctr"/>
            <a:r>
              <a:rPr lang="fr-FR" dirty="0" smtClean="0"/>
              <a:t>Forces</a:t>
            </a:r>
            <a:endParaRPr lang="fr-FR" dirty="0"/>
          </a:p>
        </p:txBody>
      </p:sp>
      <p:sp>
        <p:nvSpPr>
          <p:cNvPr id="8" name="Rectangle à coins arrondis 7"/>
          <p:cNvSpPr/>
          <p:nvPr/>
        </p:nvSpPr>
        <p:spPr>
          <a:xfrm>
            <a:off x="2590723" y="4305556"/>
            <a:ext cx="1872208" cy="122413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Opportunities</a:t>
            </a:r>
            <a:endParaRPr lang="fr-FR" dirty="0" smtClean="0"/>
          </a:p>
          <a:p>
            <a:pPr algn="ctr"/>
            <a:r>
              <a:rPr lang="fr-FR" sz="4400" b="1" dirty="0" smtClean="0"/>
              <a:t>O</a:t>
            </a:r>
          </a:p>
          <a:p>
            <a:pPr algn="ctr"/>
            <a:r>
              <a:rPr lang="fr-FR" dirty="0" smtClean="0"/>
              <a:t>Opportunités</a:t>
            </a:r>
            <a:endParaRPr lang="fr-FR" dirty="0"/>
          </a:p>
        </p:txBody>
      </p:sp>
      <p:sp>
        <p:nvSpPr>
          <p:cNvPr id="9" name="Rectangle à coins arrondis 8"/>
          <p:cNvSpPr/>
          <p:nvPr/>
        </p:nvSpPr>
        <p:spPr>
          <a:xfrm>
            <a:off x="5365896" y="2383946"/>
            <a:ext cx="1872208" cy="1224136"/>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Weaknesses</a:t>
            </a:r>
            <a:endParaRPr lang="fr-FR" dirty="0" smtClean="0"/>
          </a:p>
          <a:p>
            <a:pPr algn="ctr"/>
            <a:r>
              <a:rPr lang="fr-FR" sz="4400" b="1" dirty="0" smtClean="0"/>
              <a:t>W</a:t>
            </a:r>
          </a:p>
          <a:p>
            <a:pPr algn="ctr"/>
            <a:r>
              <a:rPr lang="fr-FR" dirty="0" smtClean="0"/>
              <a:t>Faiblesses</a:t>
            </a:r>
            <a:endParaRPr lang="fr-FR" dirty="0"/>
          </a:p>
        </p:txBody>
      </p:sp>
      <p:sp>
        <p:nvSpPr>
          <p:cNvPr id="10" name="Rectangle à coins arrondis 9"/>
          <p:cNvSpPr/>
          <p:nvPr/>
        </p:nvSpPr>
        <p:spPr>
          <a:xfrm>
            <a:off x="5365896" y="4305556"/>
            <a:ext cx="1872208" cy="1224136"/>
          </a:xfrm>
          <a:prstGeom prst="round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Threats</a:t>
            </a:r>
            <a:endParaRPr lang="fr-FR" dirty="0" smtClean="0"/>
          </a:p>
          <a:p>
            <a:pPr algn="ctr"/>
            <a:r>
              <a:rPr lang="fr-FR" sz="4400" b="1" dirty="0" smtClean="0"/>
              <a:t>T</a:t>
            </a:r>
          </a:p>
          <a:p>
            <a:pPr algn="ctr"/>
            <a:r>
              <a:rPr lang="fr-FR" dirty="0" smtClean="0"/>
              <a:t>Menaces</a:t>
            </a:r>
            <a:endParaRPr lang="fr-FR" dirty="0"/>
          </a:p>
        </p:txBody>
      </p:sp>
      <p:sp>
        <p:nvSpPr>
          <p:cNvPr id="11" name="ZoneTexte 10"/>
          <p:cNvSpPr txBox="1"/>
          <p:nvPr/>
        </p:nvSpPr>
        <p:spPr>
          <a:xfrm>
            <a:off x="1006096" y="2996014"/>
            <a:ext cx="1002197" cy="369332"/>
          </a:xfrm>
          <a:prstGeom prst="rect">
            <a:avLst/>
          </a:prstGeom>
          <a:noFill/>
        </p:spPr>
        <p:txBody>
          <a:bodyPr wrap="none" rtlCol="0">
            <a:spAutoFit/>
          </a:bodyPr>
          <a:lstStyle/>
          <a:p>
            <a:r>
              <a:rPr lang="fr-FR" dirty="0" smtClean="0"/>
              <a:t>INTERNE</a:t>
            </a:r>
            <a:endParaRPr lang="fr-FR" dirty="0"/>
          </a:p>
        </p:txBody>
      </p:sp>
      <p:sp>
        <p:nvSpPr>
          <p:cNvPr id="12" name="ZoneTexte 11"/>
          <p:cNvSpPr txBox="1"/>
          <p:nvPr/>
        </p:nvSpPr>
        <p:spPr>
          <a:xfrm>
            <a:off x="1006096" y="4893254"/>
            <a:ext cx="1027845" cy="369332"/>
          </a:xfrm>
          <a:prstGeom prst="rect">
            <a:avLst/>
          </a:prstGeom>
          <a:noFill/>
        </p:spPr>
        <p:txBody>
          <a:bodyPr wrap="none" rtlCol="0">
            <a:spAutoFit/>
          </a:bodyPr>
          <a:lstStyle/>
          <a:p>
            <a:r>
              <a:rPr lang="fr-FR" dirty="0" smtClean="0"/>
              <a:t>EXTERNE</a:t>
            </a:r>
            <a:endParaRPr lang="fr-FR" dirty="0"/>
          </a:p>
        </p:txBody>
      </p:sp>
      <p:sp>
        <p:nvSpPr>
          <p:cNvPr id="13" name="ZoneTexte 12"/>
          <p:cNvSpPr txBox="1"/>
          <p:nvPr/>
        </p:nvSpPr>
        <p:spPr>
          <a:xfrm>
            <a:off x="3063627" y="1713268"/>
            <a:ext cx="894797" cy="369332"/>
          </a:xfrm>
          <a:prstGeom prst="rect">
            <a:avLst/>
          </a:prstGeom>
          <a:noFill/>
        </p:spPr>
        <p:txBody>
          <a:bodyPr wrap="none" rtlCol="0">
            <a:spAutoFit/>
          </a:bodyPr>
          <a:lstStyle/>
          <a:p>
            <a:r>
              <a:rPr lang="fr-FR" dirty="0" smtClean="0"/>
              <a:t>POSITIF</a:t>
            </a:r>
            <a:endParaRPr lang="fr-FR" dirty="0"/>
          </a:p>
        </p:txBody>
      </p:sp>
      <p:sp>
        <p:nvSpPr>
          <p:cNvPr id="14" name="ZoneTexte 13"/>
          <p:cNvSpPr txBox="1"/>
          <p:nvPr/>
        </p:nvSpPr>
        <p:spPr>
          <a:xfrm>
            <a:off x="5799931" y="1713268"/>
            <a:ext cx="1001749" cy="369332"/>
          </a:xfrm>
          <a:prstGeom prst="rect">
            <a:avLst/>
          </a:prstGeom>
          <a:noFill/>
        </p:spPr>
        <p:txBody>
          <a:bodyPr wrap="none" rtlCol="0">
            <a:spAutoFit/>
          </a:bodyPr>
          <a:lstStyle/>
          <a:p>
            <a:r>
              <a:rPr lang="fr-FR" dirty="0" smtClean="0"/>
              <a:t>NEGATIF</a:t>
            </a:r>
            <a:endParaRPr lang="fr-FR" dirty="0"/>
          </a:p>
        </p:txBody>
      </p:sp>
    </p:spTree>
    <p:extLst>
      <p:ext uri="{BB962C8B-B14F-4D97-AF65-F5344CB8AC3E}">
        <p14:creationId xmlns:p14="http://schemas.microsoft.com/office/powerpoint/2010/main" val="308042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a:t>Gratuit au départ : </a:t>
            </a:r>
            <a:r>
              <a:rPr lang="fr-FR" i="1" dirty="0"/>
              <a:t>pas le plus important dans le cas de projets financés par des bailleurs de fonds internationaux</a:t>
            </a:r>
          </a:p>
          <a:p>
            <a:r>
              <a:rPr lang="fr-FR" dirty="0"/>
              <a:t>Evolutif sans surcoût financier : très important pour faciliter la pérennisation des dispositifs mis en place lorsque les financements externes cessent</a:t>
            </a:r>
          </a:p>
          <a:p>
            <a:endParaRPr lang="fr-FR" dirty="0"/>
          </a:p>
        </p:txBody>
      </p:sp>
      <p:sp>
        <p:nvSpPr>
          <p:cNvPr id="5" name="Espace réservé du pied de page 4"/>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6" name="Espace réservé du numéro de diapositive 5"/>
          <p:cNvSpPr>
            <a:spLocks noGrp="1"/>
          </p:cNvSpPr>
          <p:nvPr>
            <p:ph type="sldNum" sz="quarter" idx="12"/>
          </p:nvPr>
        </p:nvSpPr>
        <p:spPr/>
        <p:txBody>
          <a:bodyPr/>
          <a:lstStyle/>
          <a:p>
            <a:fld id="{072121FE-85D9-4522-8C7B-629F04E4E38E}" type="slidenum">
              <a:rPr lang="fr-FR" altLang="fr-FR" smtClean="0"/>
              <a:pPr/>
              <a:t>4</a:t>
            </a:fld>
            <a:endParaRPr lang="fr-FR" altLang="fr-FR"/>
          </a:p>
        </p:txBody>
      </p:sp>
      <p:sp>
        <p:nvSpPr>
          <p:cNvPr id="7" name="Rectangle à coins arrondis 6"/>
          <p:cNvSpPr/>
          <p:nvPr/>
        </p:nvSpPr>
        <p:spPr>
          <a:xfrm>
            <a:off x="3491880" y="260648"/>
            <a:ext cx="1872208" cy="122413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Strengths</a:t>
            </a:r>
            <a:endParaRPr lang="fr-FR" dirty="0" smtClean="0"/>
          </a:p>
          <a:p>
            <a:pPr algn="ctr"/>
            <a:r>
              <a:rPr lang="fr-FR" sz="4400" b="1" dirty="0" smtClean="0"/>
              <a:t>S</a:t>
            </a:r>
          </a:p>
          <a:p>
            <a:pPr algn="ctr"/>
            <a:r>
              <a:rPr lang="fr-FR" dirty="0" smtClean="0"/>
              <a:t>Forces</a:t>
            </a:r>
            <a:endParaRPr lang="fr-FR" dirty="0"/>
          </a:p>
        </p:txBody>
      </p:sp>
    </p:spTree>
    <p:extLst>
      <p:ext uri="{BB962C8B-B14F-4D97-AF65-F5344CB8AC3E}">
        <p14:creationId xmlns:p14="http://schemas.microsoft.com/office/powerpoint/2010/main" val="3023988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a:t>Variété des entités utilisatrices et des thèmes de formation</a:t>
            </a:r>
          </a:p>
          <a:p>
            <a:r>
              <a:rPr lang="fr-FR" dirty="0"/>
              <a:t>Exemple au Burkina Faso : </a:t>
            </a:r>
          </a:p>
          <a:p>
            <a:pPr lvl="1"/>
            <a:r>
              <a:rPr lang="fr-FR" dirty="0"/>
              <a:t>26 sites (dont 14 privés) avec par exemple :</a:t>
            </a:r>
          </a:p>
          <a:p>
            <a:pPr lvl="2"/>
            <a:r>
              <a:rPr lang="fr-FR" dirty="0"/>
              <a:t>Formation aux SIG (systèmes d’information géographiques)</a:t>
            </a:r>
          </a:p>
          <a:p>
            <a:pPr lvl="2"/>
            <a:r>
              <a:rPr lang="fr-FR" dirty="0"/>
              <a:t>Formation dans le domaine de la finance et des banques en cyrillique</a:t>
            </a:r>
          </a:p>
          <a:p>
            <a:pPr lvl="2"/>
            <a:r>
              <a:rPr lang="fr-FR" dirty="0"/>
              <a:t>Formation aux piles et systèmes photovoltaïques</a:t>
            </a:r>
          </a:p>
          <a:p>
            <a:endParaRPr lang="fr-FR" dirty="0"/>
          </a:p>
        </p:txBody>
      </p:sp>
      <p:sp>
        <p:nvSpPr>
          <p:cNvPr id="5" name="Espace réservé du pied de page 4"/>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6" name="Espace réservé du numéro de diapositive 5"/>
          <p:cNvSpPr>
            <a:spLocks noGrp="1"/>
          </p:cNvSpPr>
          <p:nvPr>
            <p:ph type="sldNum" sz="quarter" idx="12"/>
          </p:nvPr>
        </p:nvSpPr>
        <p:spPr/>
        <p:txBody>
          <a:bodyPr/>
          <a:lstStyle/>
          <a:p>
            <a:fld id="{072121FE-85D9-4522-8C7B-629F04E4E38E}" type="slidenum">
              <a:rPr lang="fr-FR" altLang="fr-FR" smtClean="0"/>
              <a:pPr/>
              <a:t>5</a:t>
            </a:fld>
            <a:endParaRPr lang="fr-FR" altLang="fr-FR"/>
          </a:p>
        </p:txBody>
      </p:sp>
      <p:sp>
        <p:nvSpPr>
          <p:cNvPr id="7" name="Rectangle à coins arrondis 6"/>
          <p:cNvSpPr/>
          <p:nvPr/>
        </p:nvSpPr>
        <p:spPr>
          <a:xfrm>
            <a:off x="3635896" y="260648"/>
            <a:ext cx="1872208" cy="1224136"/>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Strengths</a:t>
            </a:r>
            <a:endParaRPr lang="fr-FR" dirty="0" smtClean="0"/>
          </a:p>
          <a:p>
            <a:pPr algn="ctr"/>
            <a:r>
              <a:rPr lang="fr-FR" sz="4400" b="1" dirty="0" smtClean="0"/>
              <a:t>S</a:t>
            </a:r>
          </a:p>
          <a:p>
            <a:pPr algn="ctr"/>
            <a:r>
              <a:rPr lang="fr-FR" dirty="0" smtClean="0"/>
              <a:t>Forces</a:t>
            </a:r>
            <a:endParaRPr lang="fr-FR" dirty="0"/>
          </a:p>
        </p:txBody>
      </p:sp>
    </p:spTree>
    <p:extLst>
      <p:ext uri="{BB962C8B-B14F-4D97-AF65-F5344CB8AC3E}">
        <p14:creationId xmlns:p14="http://schemas.microsoft.com/office/powerpoint/2010/main" val="303390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5" name="Espace réservé du pied de page 4"/>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6" name="Espace réservé du numéro de diapositive 5"/>
          <p:cNvSpPr>
            <a:spLocks noGrp="1"/>
          </p:cNvSpPr>
          <p:nvPr>
            <p:ph type="sldNum" sz="quarter" idx="12"/>
          </p:nvPr>
        </p:nvSpPr>
        <p:spPr/>
        <p:txBody>
          <a:bodyPr/>
          <a:lstStyle/>
          <a:p>
            <a:fld id="{072121FE-85D9-4522-8C7B-629F04E4E38E}" type="slidenum">
              <a:rPr lang="fr-FR" altLang="fr-FR" smtClean="0"/>
              <a:pPr/>
              <a:t>6</a:t>
            </a:fld>
            <a:endParaRPr lang="fr-FR" altLang="fr-F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732" y="1424836"/>
            <a:ext cx="8507110" cy="4253555"/>
          </a:xfrm>
          <a:prstGeom prst="rect">
            <a:avLst/>
          </a:prstGeom>
        </p:spPr>
      </p:pic>
    </p:spTree>
    <p:extLst>
      <p:ext uri="{BB962C8B-B14F-4D97-AF65-F5344CB8AC3E}">
        <p14:creationId xmlns:p14="http://schemas.microsoft.com/office/powerpoint/2010/main" val="30073429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5" name="Espace réservé du pied de page 4"/>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6" name="Espace réservé du numéro de diapositive 5"/>
          <p:cNvSpPr>
            <a:spLocks noGrp="1"/>
          </p:cNvSpPr>
          <p:nvPr>
            <p:ph type="sldNum" sz="quarter" idx="12"/>
          </p:nvPr>
        </p:nvSpPr>
        <p:spPr/>
        <p:txBody>
          <a:bodyPr/>
          <a:lstStyle/>
          <a:p>
            <a:fld id="{072121FE-85D9-4522-8C7B-629F04E4E38E}" type="slidenum">
              <a:rPr lang="fr-FR" altLang="fr-FR" smtClean="0"/>
              <a:pPr/>
              <a:t>7</a:t>
            </a:fld>
            <a:endParaRPr lang="fr-FR" altLang="fr-F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17638"/>
            <a:ext cx="9144000" cy="4572000"/>
          </a:xfrm>
          <a:prstGeom prst="rect">
            <a:avLst/>
          </a:prstGeom>
        </p:spPr>
      </p:pic>
    </p:spTree>
    <p:extLst>
      <p:ext uri="{BB962C8B-B14F-4D97-AF65-F5344CB8AC3E}">
        <p14:creationId xmlns:p14="http://schemas.microsoft.com/office/powerpoint/2010/main" val="36827613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5" name="Espace réservé du pied de page 4"/>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6" name="Espace réservé du numéro de diapositive 5"/>
          <p:cNvSpPr>
            <a:spLocks noGrp="1"/>
          </p:cNvSpPr>
          <p:nvPr>
            <p:ph type="sldNum" sz="quarter" idx="12"/>
          </p:nvPr>
        </p:nvSpPr>
        <p:spPr/>
        <p:txBody>
          <a:bodyPr/>
          <a:lstStyle/>
          <a:p>
            <a:fld id="{072121FE-85D9-4522-8C7B-629F04E4E38E}" type="slidenum">
              <a:rPr lang="fr-FR" altLang="fr-FR" smtClean="0"/>
              <a:pPr/>
              <a:t>8</a:t>
            </a:fld>
            <a:endParaRPr lang="fr-FR" altLang="fr-FR"/>
          </a:p>
        </p:txBody>
      </p:sp>
      <p:sp>
        <p:nvSpPr>
          <p:cNvPr id="7" name="Titre 1"/>
          <p:cNvSpPr txBox="1">
            <a:spLocks/>
          </p:cNvSpPr>
          <p:nvPr/>
        </p:nvSpPr>
        <p:spPr>
          <a:xfrm>
            <a:off x="457200" y="773832"/>
            <a:ext cx="8229600" cy="1143000"/>
          </a:xfrm>
          <a:prstGeom prst="rect">
            <a:avLst/>
          </a:prstGeom>
        </p:spPr>
        <p:txBody>
          <a:bodyPr vert="horz" lIns="91440" tIns="45720" rIns="91440" bIns="45720" rtlCol="0" anchor="ctr">
            <a:normAutofit/>
          </a:bodyPr>
          <a:lstStyle>
            <a:lvl1pPr algn="l" defTabSz="457200" rtl="0" eaLnBrk="1" fontAlgn="base" hangingPunct="1">
              <a:spcBef>
                <a:spcPct val="0"/>
              </a:spcBef>
              <a:spcAft>
                <a:spcPct val="0"/>
              </a:spcAft>
              <a:defRPr sz="2800" b="1" kern="1200" cap="all" spc="300">
                <a:solidFill>
                  <a:srgbClr val="0B4568"/>
                </a:solidFill>
                <a:latin typeface="Helvetica Neue Light"/>
                <a:ea typeface="ＭＳ Ｐゴシック" charset="0"/>
                <a:cs typeface="Helvetica Neue Light"/>
              </a:defRPr>
            </a:lvl1pPr>
            <a:lvl2pPr algn="l" defTabSz="457200" rtl="0" eaLnBrk="1" fontAlgn="base" hangingPunct="1">
              <a:spcBef>
                <a:spcPct val="0"/>
              </a:spcBef>
              <a:spcAft>
                <a:spcPct val="0"/>
              </a:spcAft>
              <a:defRPr sz="3600">
                <a:solidFill>
                  <a:srgbClr val="0B4568"/>
                </a:solidFill>
                <a:latin typeface="Helvetica Neue Light" charset="0"/>
                <a:ea typeface="ＭＳ Ｐゴシック" charset="0"/>
                <a:cs typeface="Helvetica Neue Light" pitchFamily="2" charset="0"/>
              </a:defRPr>
            </a:lvl2pPr>
            <a:lvl3pPr algn="l" defTabSz="457200" rtl="0" eaLnBrk="1" fontAlgn="base" hangingPunct="1">
              <a:spcBef>
                <a:spcPct val="0"/>
              </a:spcBef>
              <a:spcAft>
                <a:spcPct val="0"/>
              </a:spcAft>
              <a:defRPr sz="3600">
                <a:solidFill>
                  <a:srgbClr val="0B4568"/>
                </a:solidFill>
                <a:latin typeface="Helvetica Neue Light" charset="0"/>
                <a:ea typeface="ＭＳ Ｐゴシック" charset="0"/>
                <a:cs typeface="Helvetica Neue Light" pitchFamily="2" charset="0"/>
              </a:defRPr>
            </a:lvl3pPr>
            <a:lvl4pPr algn="l" defTabSz="457200" rtl="0" eaLnBrk="1" fontAlgn="base" hangingPunct="1">
              <a:spcBef>
                <a:spcPct val="0"/>
              </a:spcBef>
              <a:spcAft>
                <a:spcPct val="0"/>
              </a:spcAft>
              <a:defRPr sz="3600">
                <a:solidFill>
                  <a:srgbClr val="0B4568"/>
                </a:solidFill>
                <a:latin typeface="Helvetica Neue Light" charset="0"/>
                <a:ea typeface="ＭＳ Ｐゴシック" charset="0"/>
                <a:cs typeface="Helvetica Neue Light" pitchFamily="2" charset="0"/>
              </a:defRPr>
            </a:lvl4pPr>
            <a:lvl5pPr algn="l" defTabSz="457200" rtl="0" eaLnBrk="1" fontAlgn="base" hangingPunct="1">
              <a:spcBef>
                <a:spcPct val="0"/>
              </a:spcBef>
              <a:spcAft>
                <a:spcPct val="0"/>
              </a:spcAft>
              <a:defRPr sz="3600">
                <a:solidFill>
                  <a:srgbClr val="0B4568"/>
                </a:solidFill>
                <a:latin typeface="Helvetica Neue Light" charset="0"/>
                <a:ea typeface="ＭＳ Ｐゴシック" charset="0"/>
                <a:cs typeface="Helvetica Neue Light" pitchFamily="2" charset="0"/>
              </a:defRPr>
            </a:lvl5pPr>
            <a:lvl6pPr marL="457200" algn="l" defTabSz="457200" rtl="0" eaLnBrk="1" fontAlgn="base" hangingPunct="1">
              <a:spcBef>
                <a:spcPct val="0"/>
              </a:spcBef>
              <a:spcAft>
                <a:spcPct val="0"/>
              </a:spcAft>
              <a:defRPr sz="3600">
                <a:solidFill>
                  <a:srgbClr val="0B4568"/>
                </a:solidFill>
                <a:latin typeface="Helvetica Neue Light" charset="0"/>
                <a:ea typeface="ＭＳ Ｐゴシック" charset="0"/>
              </a:defRPr>
            </a:lvl6pPr>
            <a:lvl7pPr marL="914400" algn="l" defTabSz="457200" rtl="0" eaLnBrk="1" fontAlgn="base" hangingPunct="1">
              <a:spcBef>
                <a:spcPct val="0"/>
              </a:spcBef>
              <a:spcAft>
                <a:spcPct val="0"/>
              </a:spcAft>
              <a:defRPr sz="3600">
                <a:solidFill>
                  <a:srgbClr val="0B4568"/>
                </a:solidFill>
                <a:latin typeface="Helvetica Neue Light" charset="0"/>
                <a:ea typeface="ＭＳ Ｐゴシック" charset="0"/>
              </a:defRPr>
            </a:lvl7pPr>
            <a:lvl8pPr marL="1371600" algn="l" defTabSz="457200" rtl="0" eaLnBrk="1" fontAlgn="base" hangingPunct="1">
              <a:spcBef>
                <a:spcPct val="0"/>
              </a:spcBef>
              <a:spcAft>
                <a:spcPct val="0"/>
              </a:spcAft>
              <a:defRPr sz="3600">
                <a:solidFill>
                  <a:srgbClr val="0B4568"/>
                </a:solidFill>
                <a:latin typeface="Helvetica Neue Light" charset="0"/>
                <a:ea typeface="ＭＳ Ｐゴシック" charset="0"/>
              </a:defRPr>
            </a:lvl8pPr>
            <a:lvl9pPr marL="1828800" algn="l" defTabSz="457200" rtl="0" eaLnBrk="1" fontAlgn="base" hangingPunct="1">
              <a:spcBef>
                <a:spcPct val="0"/>
              </a:spcBef>
              <a:spcAft>
                <a:spcPct val="0"/>
              </a:spcAft>
              <a:defRPr sz="3600">
                <a:solidFill>
                  <a:srgbClr val="0B4568"/>
                </a:solidFill>
                <a:latin typeface="Helvetica Neue Light" charset="0"/>
                <a:ea typeface="ＭＳ Ｐゴシック" charset="0"/>
              </a:defRPr>
            </a:lvl9pPr>
          </a:lstStyle>
          <a:p>
            <a:r>
              <a:rPr lang="fr-FR" smtClean="0"/>
              <a:t>Faiblesses</a:t>
            </a:r>
            <a:endParaRPr lang="fr-FR" dirty="0" smtClean="0"/>
          </a:p>
        </p:txBody>
      </p:sp>
      <p:sp>
        <p:nvSpPr>
          <p:cNvPr id="8" name="Espace réservé du pied de page 3"/>
          <p:cNvSpPr txBox="1">
            <a:spLocks/>
          </p:cNvSpPr>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defPPr>
              <a:defRPr lang="fr-FR"/>
            </a:defPPr>
            <a:lvl1pPr algn="ctr" defTabSz="457200" rtl="0" eaLnBrk="1" fontAlgn="base" hangingPunct="1">
              <a:spcBef>
                <a:spcPct val="0"/>
              </a:spcBef>
              <a:spcAft>
                <a:spcPct val="0"/>
              </a:spcAft>
              <a:defRPr sz="1200" kern="1200" smtClean="0">
                <a:solidFill>
                  <a:schemeClr val="bg1"/>
                </a:solidFill>
                <a:latin typeface="Helvetica Neue Light" pitchFamily="2" charset="0"/>
                <a:ea typeface="ＭＳ Ｐゴシック"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kern="1200">
                <a:solidFill>
                  <a:schemeClr val="tx1"/>
                </a:solidFill>
                <a:latin typeface="Calibri" pitchFamily="34" charset="0"/>
                <a:ea typeface="ＭＳ Ｐゴシック" pitchFamily="34" charset="-128"/>
                <a:cs typeface="+mn-cs"/>
              </a:defRPr>
            </a:lvl9pPr>
          </a:lstStyle>
          <a:p>
            <a:r>
              <a:rPr lang="fr-FR" smtClean="0"/>
              <a:t>Moodle et l'Afrique francophone</a:t>
            </a:r>
            <a:endParaRPr lang="fr-FR"/>
          </a:p>
        </p:txBody>
      </p:sp>
      <p:sp>
        <p:nvSpPr>
          <p:cNvPr id="9" name="Espace réservé du numéro de diapositive 4"/>
          <p:cNvSpPr txBox="1">
            <a:spLocks/>
          </p:cNvSpPr>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defPPr>
              <a:defRPr lang="fr-FR"/>
            </a:defPPr>
            <a:lvl1pPr algn="r" defTabSz="457200" rtl="0" eaLnBrk="1" fontAlgn="base" hangingPunct="1">
              <a:spcBef>
                <a:spcPct val="0"/>
              </a:spcBef>
              <a:spcAft>
                <a:spcPct val="0"/>
              </a:spcAft>
              <a:defRPr sz="1200" kern="1200">
                <a:solidFill>
                  <a:srgbClr val="FFFFFF"/>
                </a:solidFill>
                <a:latin typeface="Helvetica Neue Light" pitchFamily="2" charset="0"/>
                <a:ea typeface="ＭＳ Ｐゴシック"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kern="1200">
                <a:solidFill>
                  <a:schemeClr val="tx1"/>
                </a:solidFill>
                <a:latin typeface="Calibri" pitchFamily="34" charset="0"/>
                <a:ea typeface="ＭＳ Ｐゴシック" pitchFamily="34" charset="-128"/>
                <a:cs typeface="+mn-cs"/>
              </a:defRPr>
            </a:lvl9pPr>
          </a:lstStyle>
          <a:p>
            <a:fld id="{EA657C9B-419F-40F8-9D7C-82B08517537E}" type="slidenum">
              <a:rPr lang="fr-FR" smtClean="0"/>
              <a:pPr/>
              <a:t>8</a:t>
            </a:fld>
            <a:endParaRPr lang="fr-FR"/>
          </a:p>
        </p:txBody>
      </p:sp>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86287"/>
            <a:ext cx="9144000" cy="5584821"/>
          </a:xfrm>
          <a:prstGeom prst="rect">
            <a:avLst/>
          </a:prstGeom>
        </p:spPr>
      </p:pic>
      <p:sp>
        <p:nvSpPr>
          <p:cNvPr id="11" name="Rectangle 10"/>
          <p:cNvSpPr/>
          <p:nvPr/>
        </p:nvSpPr>
        <p:spPr>
          <a:xfrm>
            <a:off x="6012160" y="1916832"/>
            <a:ext cx="792088" cy="21602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2411760" y="1084539"/>
            <a:ext cx="504056" cy="328237"/>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8316416" y="1916832"/>
            <a:ext cx="648072" cy="21602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a:off x="4644008" y="2285256"/>
            <a:ext cx="432048" cy="21602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p:cNvSpPr/>
          <p:nvPr/>
        </p:nvSpPr>
        <p:spPr>
          <a:xfrm>
            <a:off x="7164288" y="2284512"/>
            <a:ext cx="648072" cy="21602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p:cNvSpPr/>
          <p:nvPr/>
        </p:nvSpPr>
        <p:spPr>
          <a:xfrm>
            <a:off x="8495928" y="2276872"/>
            <a:ext cx="540568" cy="21602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899592" y="2996952"/>
            <a:ext cx="432048" cy="21602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p:cNvSpPr/>
          <p:nvPr/>
        </p:nvSpPr>
        <p:spPr>
          <a:xfrm>
            <a:off x="6523752" y="2996952"/>
            <a:ext cx="496520" cy="21602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7308304" y="3622928"/>
            <a:ext cx="720080" cy="21602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p:cNvSpPr/>
          <p:nvPr/>
        </p:nvSpPr>
        <p:spPr>
          <a:xfrm>
            <a:off x="1403648" y="3933056"/>
            <a:ext cx="432048" cy="21602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2910638" y="3950083"/>
            <a:ext cx="579600" cy="21602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p:cNvSpPr/>
          <p:nvPr/>
        </p:nvSpPr>
        <p:spPr>
          <a:xfrm>
            <a:off x="1800650" y="4797152"/>
            <a:ext cx="1475205" cy="21602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p:nvSpPr>
        <p:spPr>
          <a:xfrm>
            <a:off x="6570432" y="5589240"/>
            <a:ext cx="449840" cy="21602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1259632" y="5571172"/>
            <a:ext cx="541018" cy="21602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4932040" y="5589240"/>
            <a:ext cx="449840" cy="21602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à coins arrondis 25"/>
          <p:cNvSpPr/>
          <p:nvPr/>
        </p:nvSpPr>
        <p:spPr>
          <a:xfrm>
            <a:off x="3640979" y="260648"/>
            <a:ext cx="1872208" cy="1224136"/>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Weaknesses</a:t>
            </a:r>
            <a:endParaRPr lang="fr-FR" dirty="0" smtClean="0"/>
          </a:p>
          <a:p>
            <a:pPr algn="ctr"/>
            <a:r>
              <a:rPr lang="fr-FR" sz="4400" b="1" dirty="0" smtClean="0"/>
              <a:t>W</a:t>
            </a:r>
          </a:p>
          <a:p>
            <a:pPr algn="ctr"/>
            <a:r>
              <a:rPr lang="fr-FR" dirty="0" smtClean="0"/>
              <a:t>Faiblesses</a:t>
            </a:r>
            <a:endParaRPr lang="fr-FR" dirty="0"/>
          </a:p>
        </p:txBody>
      </p:sp>
    </p:spTree>
    <p:extLst>
      <p:ext uri="{BB962C8B-B14F-4D97-AF65-F5344CB8AC3E}">
        <p14:creationId xmlns:p14="http://schemas.microsoft.com/office/powerpoint/2010/main" val="29977038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a:t>Inclus dans toutes les formations de l’Agence Universitaire de la Francophonie (AUF)</a:t>
            </a:r>
          </a:p>
          <a:p>
            <a:r>
              <a:rPr lang="fr-FR" dirty="0"/>
              <a:t>Initiation de tous les utilisateurs de ses Campus Numériques Francophones</a:t>
            </a:r>
          </a:p>
          <a:p>
            <a:r>
              <a:rPr lang="fr-FR" dirty="0"/>
              <a:t>Adapté à la situation africaine où Internet n’est pas facilement accessible et où l’énergie électrique est rare et irrégulière </a:t>
            </a:r>
          </a:p>
          <a:p>
            <a:pPr lvl="1"/>
            <a:r>
              <a:rPr lang="fr-FR" dirty="0"/>
              <a:t>Disponibilité d’une application Moodle fonctionnant sur tablettes et téléphones</a:t>
            </a:r>
          </a:p>
          <a:p>
            <a:pPr lvl="1"/>
            <a:r>
              <a:rPr lang="fr-FR" dirty="0"/>
              <a:t>Pouvant fonctionner </a:t>
            </a:r>
            <a:r>
              <a:rPr lang="fr-FR" i="1" dirty="0"/>
              <a:t>off line</a:t>
            </a:r>
          </a:p>
          <a:p>
            <a:endParaRPr lang="fr-FR" dirty="0"/>
          </a:p>
        </p:txBody>
      </p:sp>
      <p:sp>
        <p:nvSpPr>
          <p:cNvPr id="5" name="Espace réservé du pied de page 4"/>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6" name="Espace réservé du numéro de diapositive 5"/>
          <p:cNvSpPr>
            <a:spLocks noGrp="1"/>
          </p:cNvSpPr>
          <p:nvPr>
            <p:ph type="sldNum" sz="quarter" idx="12"/>
          </p:nvPr>
        </p:nvSpPr>
        <p:spPr/>
        <p:txBody>
          <a:bodyPr/>
          <a:lstStyle/>
          <a:p>
            <a:fld id="{072121FE-85D9-4522-8C7B-629F04E4E38E}" type="slidenum">
              <a:rPr lang="fr-FR" altLang="fr-FR" smtClean="0"/>
              <a:pPr/>
              <a:t>9</a:t>
            </a:fld>
            <a:endParaRPr lang="fr-FR" altLang="fr-FR"/>
          </a:p>
        </p:txBody>
      </p:sp>
      <p:sp>
        <p:nvSpPr>
          <p:cNvPr id="7" name="Rectangle à coins arrondis 6"/>
          <p:cNvSpPr/>
          <p:nvPr/>
        </p:nvSpPr>
        <p:spPr>
          <a:xfrm>
            <a:off x="3635896" y="260648"/>
            <a:ext cx="1872208" cy="1224136"/>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Opportunities</a:t>
            </a:r>
            <a:endParaRPr lang="fr-FR" dirty="0" smtClean="0"/>
          </a:p>
          <a:p>
            <a:pPr algn="ctr"/>
            <a:r>
              <a:rPr lang="fr-FR" sz="4400" b="1" dirty="0" smtClean="0"/>
              <a:t>O</a:t>
            </a:r>
          </a:p>
          <a:p>
            <a:pPr algn="ctr"/>
            <a:r>
              <a:rPr lang="fr-FR" dirty="0" smtClean="0"/>
              <a:t>Opportunités</a:t>
            </a:r>
            <a:endParaRPr lang="fr-FR" dirty="0"/>
          </a:p>
        </p:txBody>
      </p:sp>
    </p:spTree>
    <p:extLst>
      <p:ext uri="{BB962C8B-B14F-4D97-AF65-F5344CB8AC3E}">
        <p14:creationId xmlns:p14="http://schemas.microsoft.com/office/powerpoint/2010/main" val="377993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lnSpcReduction="10000"/>
          </a:bodyPr>
          <a:lstStyle/>
          <a:p>
            <a:r>
              <a:rPr lang="fr-FR" dirty="0"/>
              <a:t>Concurrence rude des plateformes commerciales mises en valeur par des représentants « bons vendeurs ».</a:t>
            </a:r>
          </a:p>
          <a:p>
            <a:r>
              <a:rPr lang="fr-FR" dirty="0"/>
              <a:t>Pas de représentant officiel </a:t>
            </a:r>
            <a:r>
              <a:rPr lang="fr-FR" dirty="0" smtClean="0"/>
              <a:t>ou de « communicant » dans </a:t>
            </a:r>
            <a:r>
              <a:rPr lang="fr-FR" dirty="0"/>
              <a:t>chaque pays.</a:t>
            </a:r>
          </a:p>
          <a:p>
            <a:r>
              <a:rPr lang="fr-FR" dirty="0"/>
              <a:t>Prise de décision sur le choix d’une plateforme par des cadres des ministères de l’éducation n’ayant que peu ou pas de connaissances sur les outils disponibles en général et sur Moodle en particulier. </a:t>
            </a:r>
          </a:p>
          <a:p>
            <a:endParaRPr lang="fr-FR" dirty="0"/>
          </a:p>
        </p:txBody>
      </p:sp>
      <p:sp>
        <p:nvSpPr>
          <p:cNvPr id="5" name="Espace réservé du pied de page 4"/>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6" name="Espace réservé du numéro de diapositive 5"/>
          <p:cNvSpPr>
            <a:spLocks noGrp="1"/>
          </p:cNvSpPr>
          <p:nvPr>
            <p:ph type="sldNum" sz="quarter" idx="12"/>
          </p:nvPr>
        </p:nvSpPr>
        <p:spPr/>
        <p:txBody>
          <a:bodyPr/>
          <a:lstStyle/>
          <a:p>
            <a:fld id="{072121FE-85D9-4522-8C7B-629F04E4E38E}" type="slidenum">
              <a:rPr lang="fr-FR" altLang="fr-FR" smtClean="0"/>
              <a:pPr/>
              <a:t>10</a:t>
            </a:fld>
            <a:endParaRPr lang="fr-FR" altLang="fr-FR"/>
          </a:p>
        </p:txBody>
      </p:sp>
      <p:sp>
        <p:nvSpPr>
          <p:cNvPr id="7" name="Rectangle à coins arrondis 6"/>
          <p:cNvSpPr/>
          <p:nvPr/>
        </p:nvSpPr>
        <p:spPr>
          <a:xfrm>
            <a:off x="3635896" y="260648"/>
            <a:ext cx="1872208" cy="1224136"/>
          </a:xfrm>
          <a:prstGeom prst="round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Threats</a:t>
            </a:r>
            <a:endParaRPr lang="fr-FR" dirty="0" smtClean="0"/>
          </a:p>
          <a:p>
            <a:pPr algn="ctr"/>
            <a:r>
              <a:rPr lang="fr-FR" sz="4400" b="1" dirty="0" smtClean="0"/>
              <a:t>T</a:t>
            </a:r>
          </a:p>
          <a:p>
            <a:pPr algn="ctr"/>
            <a:r>
              <a:rPr lang="fr-FR" dirty="0" smtClean="0"/>
              <a:t>Menaces</a:t>
            </a:r>
            <a:endParaRPr lang="fr-FR" dirty="0"/>
          </a:p>
        </p:txBody>
      </p:sp>
    </p:spTree>
    <p:extLst>
      <p:ext uri="{BB962C8B-B14F-4D97-AF65-F5344CB8AC3E}">
        <p14:creationId xmlns:p14="http://schemas.microsoft.com/office/powerpoint/2010/main" val="1333083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Enseignement supérieur</a:t>
            </a:r>
          </a:p>
        </p:txBody>
      </p:sp>
      <p:sp>
        <p:nvSpPr>
          <p:cNvPr id="3" name="Espace réservé du contenu 2"/>
          <p:cNvSpPr>
            <a:spLocks noGrp="1"/>
          </p:cNvSpPr>
          <p:nvPr>
            <p:ph idx="1"/>
          </p:nvPr>
        </p:nvSpPr>
        <p:spPr/>
        <p:txBody>
          <a:bodyPr/>
          <a:lstStyle/>
          <a:p>
            <a:endParaRPr lang="fr-FR"/>
          </a:p>
        </p:txBody>
      </p:sp>
      <p:sp>
        <p:nvSpPr>
          <p:cNvPr id="5" name="Espace réservé du pied de page 4"/>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6" name="Espace réservé du numéro de diapositive 5"/>
          <p:cNvSpPr>
            <a:spLocks noGrp="1"/>
          </p:cNvSpPr>
          <p:nvPr>
            <p:ph type="sldNum" sz="quarter" idx="12"/>
          </p:nvPr>
        </p:nvSpPr>
        <p:spPr/>
        <p:txBody>
          <a:bodyPr/>
          <a:lstStyle/>
          <a:p>
            <a:fld id="{072121FE-85D9-4522-8C7B-629F04E4E38E}" type="slidenum">
              <a:rPr lang="fr-FR" altLang="fr-FR" smtClean="0"/>
              <a:pPr/>
              <a:t>11</a:t>
            </a:fld>
            <a:endParaRPr lang="fr-FR" altLang="fr-FR"/>
          </a:p>
        </p:txBody>
      </p:sp>
      <p:pic>
        <p:nvPicPr>
          <p:cNvPr id="7" name="Picture 4" descr="http://www.ml.refer.org/IMG/jpg/devanture_cnf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171" y="2074460"/>
            <a:ext cx="7533563" cy="2947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0000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Enseignement supérieur</a:t>
            </a:r>
          </a:p>
        </p:txBody>
      </p:sp>
      <p:sp>
        <p:nvSpPr>
          <p:cNvPr id="3" name="Espace réservé du contenu 2"/>
          <p:cNvSpPr>
            <a:spLocks noGrp="1"/>
          </p:cNvSpPr>
          <p:nvPr>
            <p:ph idx="1"/>
          </p:nvPr>
        </p:nvSpPr>
        <p:spPr/>
        <p:txBody>
          <a:bodyPr>
            <a:normAutofit fontScale="92500" lnSpcReduction="20000"/>
          </a:bodyPr>
          <a:lstStyle/>
          <a:p>
            <a:r>
              <a:rPr lang="fr-FR" dirty="0"/>
              <a:t>Un acteur majeur : </a:t>
            </a:r>
            <a:r>
              <a:rPr lang="fr-FR" b="1" dirty="0"/>
              <a:t>l’Agence Universitaire de la Francophonie</a:t>
            </a:r>
            <a:r>
              <a:rPr lang="fr-FR" dirty="0"/>
              <a:t> (AUF - www.auf.org) </a:t>
            </a:r>
          </a:p>
          <a:p>
            <a:r>
              <a:rPr lang="fr-FR" dirty="0"/>
              <a:t>Une présence active et de longue date sur le terrain, au service des universités</a:t>
            </a:r>
          </a:p>
          <a:p>
            <a:r>
              <a:rPr lang="fr-FR" dirty="0"/>
              <a:t>Les </a:t>
            </a:r>
            <a:r>
              <a:rPr lang="fr-FR" b="1" dirty="0"/>
              <a:t>Campus Numériques Francophones </a:t>
            </a:r>
            <a:r>
              <a:rPr lang="fr-FR" dirty="0"/>
              <a:t>(CNF)</a:t>
            </a:r>
          </a:p>
          <a:p>
            <a:r>
              <a:rPr lang="fr-FR" dirty="0"/>
              <a:t>Très bien implantés au Maghreb (Alger, Rabat, Tunis) </a:t>
            </a:r>
          </a:p>
          <a:p>
            <a:r>
              <a:rPr lang="fr-FR" dirty="0"/>
              <a:t>en Afrique de l’Ouest (Abidjan, Bamako, Conakry, Cotonou, Dakar, Lomé, Niamey, Nouakchott et Ouagadougou)</a:t>
            </a:r>
          </a:p>
          <a:p>
            <a:r>
              <a:rPr lang="fr-FR" dirty="0"/>
              <a:t>et en Afrique centrale et des Grands Lacs (Bangui, Brazzaville, Bujumbura, Kinshasa, Libreville, Lubumbashi, N’Djamena, </a:t>
            </a:r>
            <a:r>
              <a:rPr lang="fr-FR" dirty="0" err="1"/>
              <a:t>Ngaoundéré</a:t>
            </a:r>
            <a:r>
              <a:rPr lang="fr-FR" dirty="0"/>
              <a:t>, Yaoundé</a:t>
            </a:r>
          </a:p>
        </p:txBody>
      </p:sp>
      <p:sp>
        <p:nvSpPr>
          <p:cNvPr id="5" name="Espace réservé du pied de page 4"/>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6" name="Espace réservé du numéro de diapositive 5"/>
          <p:cNvSpPr>
            <a:spLocks noGrp="1"/>
          </p:cNvSpPr>
          <p:nvPr>
            <p:ph type="sldNum" sz="quarter" idx="12"/>
          </p:nvPr>
        </p:nvSpPr>
        <p:spPr/>
        <p:txBody>
          <a:bodyPr/>
          <a:lstStyle/>
          <a:p>
            <a:fld id="{072121FE-85D9-4522-8C7B-629F04E4E38E}" type="slidenum">
              <a:rPr lang="fr-FR" altLang="fr-FR" smtClean="0"/>
              <a:pPr/>
              <a:t>12</a:t>
            </a:fld>
            <a:endParaRPr lang="fr-FR" altLang="fr-FR"/>
          </a:p>
        </p:txBody>
      </p:sp>
    </p:spTree>
    <p:extLst>
      <p:ext uri="{BB962C8B-B14F-4D97-AF65-F5344CB8AC3E}">
        <p14:creationId xmlns:p14="http://schemas.microsoft.com/office/powerpoint/2010/main" val="346567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Enseignement supérieur</a:t>
            </a:r>
          </a:p>
        </p:txBody>
      </p:sp>
      <p:sp>
        <p:nvSpPr>
          <p:cNvPr id="3" name="Espace réservé du contenu 2"/>
          <p:cNvSpPr>
            <a:spLocks noGrp="1"/>
          </p:cNvSpPr>
          <p:nvPr>
            <p:ph idx="1"/>
          </p:nvPr>
        </p:nvSpPr>
        <p:spPr/>
        <p:txBody>
          <a:bodyPr/>
          <a:lstStyle/>
          <a:p>
            <a:r>
              <a:rPr lang="fr-FR" dirty="0"/>
              <a:t>Le soutien à des formations universitaires à distance, diplômantes ou </a:t>
            </a:r>
            <a:r>
              <a:rPr lang="fr-FR" dirty="0" err="1"/>
              <a:t>certifiantes</a:t>
            </a:r>
            <a:r>
              <a:rPr lang="fr-FR" dirty="0"/>
              <a:t>, presque toutes sur Moodle (91 en 2016)</a:t>
            </a:r>
          </a:p>
          <a:p>
            <a:r>
              <a:rPr lang="fr-FR" dirty="0"/>
              <a:t>Un « incubateur doctoral » utilisant Moodle pour faciliter la mise en réseau de jeunes chercheurs</a:t>
            </a:r>
          </a:p>
          <a:p>
            <a:r>
              <a:rPr lang="fr-FR" sz="2400" dirty="0"/>
              <a:t>Un accès à l'information scientifique et technique</a:t>
            </a:r>
          </a:p>
          <a:p>
            <a:r>
              <a:rPr lang="fr-FR" sz="2400" dirty="0"/>
              <a:t>Une formation professionnelle dans les métiers du numérique </a:t>
            </a:r>
          </a:p>
          <a:p>
            <a:endParaRPr lang="fr-FR" dirty="0"/>
          </a:p>
        </p:txBody>
      </p:sp>
      <p:sp>
        <p:nvSpPr>
          <p:cNvPr id="5" name="Espace réservé du pied de page 4"/>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6" name="Espace réservé du numéro de diapositive 5"/>
          <p:cNvSpPr>
            <a:spLocks noGrp="1"/>
          </p:cNvSpPr>
          <p:nvPr>
            <p:ph type="sldNum" sz="quarter" idx="12"/>
          </p:nvPr>
        </p:nvSpPr>
        <p:spPr/>
        <p:txBody>
          <a:bodyPr/>
          <a:lstStyle/>
          <a:p>
            <a:fld id="{072121FE-85D9-4522-8C7B-629F04E4E38E}" type="slidenum">
              <a:rPr lang="fr-FR" altLang="fr-FR" smtClean="0"/>
              <a:pPr/>
              <a:t>13</a:t>
            </a:fld>
            <a:endParaRPr lang="fr-FR" altLang="fr-FR"/>
          </a:p>
        </p:txBody>
      </p:sp>
    </p:spTree>
    <p:extLst>
      <p:ext uri="{BB962C8B-B14F-4D97-AF65-F5344CB8AC3E}">
        <p14:creationId xmlns:p14="http://schemas.microsoft.com/office/powerpoint/2010/main" val="1396905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Enseignement supérieur</a:t>
            </a:r>
          </a:p>
        </p:txBody>
      </p:sp>
      <p:sp>
        <p:nvSpPr>
          <p:cNvPr id="3" name="Espace réservé du contenu 2"/>
          <p:cNvSpPr>
            <a:spLocks noGrp="1"/>
          </p:cNvSpPr>
          <p:nvPr>
            <p:ph idx="1"/>
          </p:nvPr>
        </p:nvSpPr>
        <p:spPr/>
        <p:txBody>
          <a:bodyPr>
            <a:normAutofit/>
          </a:bodyPr>
          <a:lstStyle/>
          <a:p>
            <a:r>
              <a:rPr lang="fr-FR" dirty="0"/>
              <a:t>Des demandes d’amélioration pour l’AUF :</a:t>
            </a:r>
            <a:endParaRPr lang="fr-FR" sz="2600" dirty="0"/>
          </a:p>
          <a:p>
            <a:pPr lvl="1"/>
            <a:r>
              <a:rPr lang="fr-FR" dirty="0"/>
              <a:t>Etre informé à l’avance sur les développements en cours pour anticiper les changements et faciliter les évolutions (réseau international avec temps de réaction important)</a:t>
            </a:r>
          </a:p>
          <a:p>
            <a:pPr lvl="1"/>
            <a:r>
              <a:rPr lang="fr-FR" dirty="0"/>
              <a:t>Possibilité d’un vrai multilinguisme pour des publics dont la langue française n’est pas la langue maternelle</a:t>
            </a:r>
          </a:p>
          <a:p>
            <a:pPr marL="57150" indent="0">
              <a:buNone/>
            </a:pPr>
            <a:endParaRPr lang="fr-FR" sz="2400" i="1" dirty="0" smtClean="0">
              <a:solidFill>
                <a:srgbClr val="007CB7"/>
              </a:solidFill>
            </a:endParaRPr>
          </a:p>
          <a:p>
            <a:pPr marL="57150" indent="0">
              <a:buNone/>
            </a:pPr>
            <a:r>
              <a:rPr lang="fr-FR" sz="2400" i="1" dirty="0" smtClean="0">
                <a:solidFill>
                  <a:srgbClr val="007CB7"/>
                </a:solidFill>
              </a:rPr>
              <a:t>Informations </a:t>
            </a:r>
            <a:r>
              <a:rPr lang="fr-FR" sz="2400" i="1" dirty="0">
                <a:solidFill>
                  <a:srgbClr val="007CB7"/>
                </a:solidFill>
              </a:rPr>
              <a:t>recueillies auprès de </a:t>
            </a:r>
            <a:r>
              <a:rPr lang="fr-FR" sz="2400" b="1" i="1" dirty="0">
                <a:solidFill>
                  <a:srgbClr val="007CB7"/>
                </a:solidFill>
              </a:rPr>
              <a:t>Mona </a:t>
            </a:r>
            <a:r>
              <a:rPr lang="fr-FR" sz="2400" b="1" i="1" dirty="0" err="1">
                <a:solidFill>
                  <a:srgbClr val="007CB7"/>
                </a:solidFill>
              </a:rPr>
              <a:t>Laroussi</a:t>
            </a:r>
            <a:r>
              <a:rPr lang="fr-FR" sz="2400" i="1" dirty="0">
                <a:solidFill>
                  <a:srgbClr val="007CB7"/>
                </a:solidFill>
              </a:rPr>
              <a:t>, Directrice exécutive, Institut de la Francophonie pour l’Ingénierie de la connaissance et la formation à distance (IFIC)</a:t>
            </a:r>
          </a:p>
          <a:p>
            <a:endParaRPr lang="fr-FR" dirty="0"/>
          </a:p>
        </p:txBody>
      </p:sp>
      <p:sp>
        <p:nvSpPr>
          <p:cNvPr id="5" name="Espace réservé du pied de page 4"/>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6" name="Espace réservé du numéro de diapositive 5"/>
          <p:cNvSpPr>
            <a:spLocks noGrp="1"/>
          </p:cNvSpPr>
          <p:nvPr>
            <p:ph type="sldNum" sz="quarter" idx="12"/>
          </p:nvPr>
        </p:nvSpPr>
        <p:spPr/>
        <p:txBody>
          <a:bodyPr/>
          <a:lstStyle/>
          <a:p>
            <a:fld id="{072121FE-85D9-4522-8C7B-629F04E4E38E}" type="slidenum">
              <a:rPr lang="fr-FR" altLang="fr-FR" smtClean="0"/>
              <a:pPr/>
              <a:t>14</a:t>
            </a:fld>
            <a:endParaRPr lang="fr-FR" altLang="fr-FR"/>
          </a:p>
        </p:txBody>
      </p:sp>
    </p:spTree>
    <p:extLst>
      <p:ext uri="{BB962C8B-B14F-4D97-AF65-F5344CB8AC3E}">
        <p14:creationId xmlns:p14="http://schemas.microsoft.com/office/powerpoint/2010/main" val="3588395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Formation des enseignants du </a:t>
            </a:r>
            <a:r>
              <a:rPr lang="fr-FR" dirty="0" smtClean="0"/>
              <a:t>primaire</a:t>
            </a:r>
            <a:endParaRPr lang="fr-FR" dirty="0"/>
          </a:p>
        </p:txBody>
      </p:sp>
      <p:sp>
        <p:nvSpPr>
          <p:cNvPr id="3" name="Espace réservé du contenu 2"/>
          <p:cNvSpPr>
            <a:spLocks noGrp="1"/>
          </p:cNvSpPr>
          <p:nvPr>
            <p:ph idx="1"/>
          </p:nvPr>
        </p:nvSpPr>
        <p:spPr/>
        <p:txBody>
          <a:bodyPr/>
          <a:lstStyle/>
          <a:p>
            <a:endParaRPr lang="fr-FR"/>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15</a:t>
            </a:fld>
            <a:endParaRPr lang="fr-FR" altLang="fr-FR"/>
          </a:p>
        </p:txBody>
      </p:sp>
      <p:pic>
        <p:nvPicPr>
          <p:cNvPr id="6" name="Espace réservé du contenu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719617" y="1704287"/>
            <a:ext cx="5895833" cy="442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2092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Formation des enseignants du </a:t>
            </a:r>
            <a:r>
              <a:rPr lang="fr-FR" dirty="0" err="1" smtClean="0"/>
              <a:t>primaiRE</a:t>
            </a:r>
            <a:endParaRPr lang="fr-FR" dirty="0"/>
          </a:p>
        </p:txBody>
      </p:sp>
      <p:sp>
        <p:nvSpPr>
          <p:cNvPr id="3" name="Espace réservé du contenu 2"/>
          <p:cNvSpPr>
            <a:spLocks noGrp="1"/>
          </p:cNvSpPr>
          <p:nvPr>
            <p:ph idx="1"/>
          </p:nvPr>
        </p:nvSpPr>
        <p:spPr/>
        <p:txBody>
          <a:bodyPr>
            <a:normAutofit lnSpcReduction="10000"/>
          </a:bodyPr>
          <a:lstStyle/>
          <a:p>
            <a:r>
              <a:rPr lang="fr-FR" dirty="0"/>
              <a:t>Une situation difficile et parfois dramatique dans l’enseignement primaire </a:t>
            </a:r>
          </a:p>
          <a:p>
            <a:r>
              <a:rPr lang="fr-FR" dirty="0"/>
              <a:t>Une forte croissance du nombre d’élèves</a:t>
            </a:r>
          </a:p>
          <a:p>
            <a:r>
              <a:rPr lang="fr-FR" dirty="0"/>
              <a:t>Des classes pléthoriques (une centaine d’élèves parfois plus)</a:t>
            </a:r>
          </a:p>
          <a:p>
            <a:r>
              <a:rPr lang="fr-FR" dirty="0"/>
              <a:t>Des ressources rares pour les enseignants (livres du maître) et encore plus pour les élèves (peu de manuels, quelques cahiers, l’ardoise reste le moyen de communication avec l’enseignant pendant les cours)</a:t>
            </a:r>
          </a:p>
          <a:p>
            <a:endParaRPr lang="fr-FR" dirty="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16</a:t>
            </a:fld>
            <a:endParaRPr lang="fr-FR" altLang="fr-FR"/>
          </a:p>
        </p:txBody>
      </p:sp>
    </p:spTree>
    <p:extLst>
      <p:ext uri="{BB962C8B-B14F-4D97-AF65-F5344CB8AC3E}">
        <p14:creationId xmlns:p14="http://schemas.microsoft.com/office/powerpoint/2010/main" val="1403934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Formation des enseignants du </a:t>
            </a:r>
            <a:r>
              <a:rPr lang="fr-FR" dirty="0" err="1" smtClean="0"/>
              <a:t>primaiRE</a:t>
            </a:r>
            <a:endParaRPr lang="fr-FR" dirty="0"/>
          </a:p>
        </p:txBody>
      </p:sp>
      <p:sp>
        <p:nvSpPr>
          <p:cNvPr id="3" name="Espace réservé du contenu 2"/>
          <p:cNvSpPr>
            <a:spLocks noGrp="1"/>
          </p:cNvSpPr>
          <p:nvPr>
            <p:ph idx="1"/>
          </p:nvPr>
        </p:nvSpPr>
        <p:spPr/>
        <p:txBody>
          <a:bodyPr/>
          <a:lstStyle/>
          <a:p>
            <a:r>
              <a:rPr lang="fr-FR" dirty="0"/>
              <a:t>Problème généralisé du manque d’enseignants formés</a:t>
            </a:r>
          </a:p>
          <a:p>
            <a:r>
              <a:rPr lang="fr-FR" dirty="0"/>
              <a:t>Budgets nationaux insuffisants pour faire face aux besoins </a:t>
            </a:r>
          </a:p>
          <a:p>
            <a:r>
              <a:rPr lang="fr-FR" dirty="0"/>
              <a:t>Complétés par des prises en charge « communautaires » d’enseignants locaux avec un faible niveau d’études et sans formation professionnelle</a:t>
            </a:r>
          </a:p>
          <a:p>
            <a:endParaRPr lang="fr-FR" dirty="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17</a:t>
            </a:fld>
            <a:endParaRPr lang="fr-FR" altLang="fr-FR"/>
          </a:p>
        </p:txBody>
      </p:sp>
    </p:spTree>
    <p:extLst>
      <p:ext uri="{BB962C8B-B14F-4D97-AF65-F5344CB8AC3E}">
        <p14:creationId xmlns:p14="http://schemas.microsoft.com/office/powerpoint/2010/main" val="2079022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Formation des enseignants du </a:t>
            </a:r>
            <a:r>
              <a:rPr lang="fr-FR" dirty="0" err="1" smtClean="0"/>
              <a:t>primaiRE</a:t>
            </a:r>
            <a:endParaRPr lang="fr-FR" dirty="0"/>
          </a:p>
        </p:txBody>
      </p:sp>
      <p:sp>
        <p:nvSpPr>
          <p:cNvPr id="3" name="Espace réservé du contenu 2"/>
          <p:cNvSpPr>
            <a:spLocks noGrp="1"/>
          </p:cNvSpPr>
          <p:nvPr>
            <p:ph idx="1"/>
          </p:nvPr>
        </p:nvSpPr>
        <p:spPr/>
        <p:txBody>
          <a:bodyPr/>
          <a:lstStyle/>
          <a:p>
            <a:r>
              <a:rPr lang="fr-FR" dirty="0"/>
              <a:t>Projets supportés par des bailleurs internationaux pour renforcer les connaissances des maîtres et améliorer leurs compétences professionnelles</a:t>
            </a:r>
          </a:p>
          <a:p>
            <a:r>
              <a:rPr lang="fr-FR" dirty="0"/>
              <a:t>La formation à distance est souvent utilisée pour prendre en compte à la fois :</a:t>
            </a:r>
          </a:p>
          <a:p>
            <a:pPr lvl="1"/>
            <a:r>
              <a:rPr lang="fr-FR" dirty="0"/>
              <a:t>le grand nombre de personnes à former</a:t>
            </a:r>
          </a:p>
          <a:p>
            <a:pPr lvl="1"/>
            <a:r>
              <a:rPr lang="fr-FR" dirty="0"/>
              <a:t>le besoin de ressources de qualité</a:t>
            </a:r>
          </a:p>
          <a:p>
            <a:pPr lvl="1"/>
            <a:r>
              <a:rPr lang="fr-FR" dirty="0"/>
              <a:t>les problèmes de déplacement (temps et coût / remplacement impossible)</a:t>
            </a:r>
          </a:p>
          <a:p>
            <a:endParaRPr lang="fr-FR" dirty="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18</a:t>
            </a:fld>
            <a:endParaRPr lang="fr-FR" altLang="fr-FR"/>
          </a:p>
        </p:txBody>
      </p:sp>
    </p:spTree>
    <p:extLst>
      <p:ext uri="{BB962C8B-B14F-4D97-AF65-F5344CB8AC3E}">
        <p14:creationId xmlns:p14="http://schemas.microsoft.com/office/powerpoint/2010/main" val="3023127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Formation des enseignants du </a:t>
            </a:r>
            <a:r>
              <a:rPr lang="fr-FR" dirty="0" err="1" smtClean="0"/>
              <a:t>primaiRE</a:t>
            </a:r>
            <a:endParaRPr lang="fr-FR" dirty="0"/>
          </a:p>
        </p:txBody>
      </p:sp>
      <p:sp>
        <p:nvSpPr>
          <p:cNvPr id="3" name="Espace réservé du contenu 2"/>
          <p:cNvSpPr>
            <a:spLocks noGrp="1"/>
          </p:cNvSpPr>
          <p:nvPr>
            <p:ph idx="1"/>
          </p:nvPr>
        </p:nvSpPr>
        <p:spPr/>
        <p:txBody>
          <a:bodyPr/>
          <a:lstStyle/>
          <a:p>
            <a:r>
              <a:rPr lang="fr-FR" dirty="0"/>
              <a:t>Moodle peut aisément s’intégrer à ce type de projets :</a:t>
            </a:r>
          </a:p>
          <a:p>
            <a:pPr lvl="1"/>
            <a:r>
              <a:rPr lang="fr-FR" dirty="0"/>
              <a:t>Possibilité de s’appuyer sur des ressources humaines ayant déjà une certaine expérience et sur des infrastructures existantes </a:t>
            </a:r>
          </a:p>
          <a:p>
            <a:pPr lvl="1"/>
            <a:r>
              <a:rPr lang="fr-FR" dirty="0"/>
              <a:t>Faibles coûts de mise en œuvre de cours</a:t>
            </a:r>
          </a:p>
          <a:p>
            <a:pPr lvl="1"/>
            <a:r>
              <a:rPr lang="fr-FR" dirty="0"/>
              <a:t>Possibilités variées d’utilisation </a:t>
            </a:r>
            <a:r>
              <a:rPr lang="fr-FR" i="1" dirty="0"/>
              <a:t>on line </a:t>
            </a:r>
            <a:r>
              <a:rPr lang="fr-FR" dirty="0"/>
              <a:t>et </a:t>
            </a:r>
            <a:r>
              <a:rPr lang="fr-FR" i="1" dirty="0"/>
              <a:t>off line</a:t>
            </a:r>
          </a:p>
          <a:p>
            <a:pPr lvl="1"/>
            <a:r>
              <a:rPr lang="fr-FR" dirty="0"/>
              <a:t>Pérennité facilitée en l’absence de coûts récurrents (pas d’abonnement) et ponctuels (mises à jour et suivi de l’évolution des matériels)</a:t>
            </a:r>
          </a:p>
          <a:p>
            <a:endParaRPr lang="fr-FR" dirty="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19</a:t>
            </a:fld>
            <a:endParaRPr lang="fr-FR" altLang="fr-FR"/>
          </a:p>
        </p:txBody>
      </p:sp>
    </p:spTree>
    <p:extLst>
      <p:ext uri="{BB962C8B-B14F-4D97-AF65-F5344CB8AC3E}">
        <p14:creationId xmlns:p14="http://schemas.microsoft.com/office/powerpoint/2010/main" val="102550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Formation des enseignants du </a:t>
            </a:r>
            <a:r>
              <a:rPr lang="fr-FR" dirty="0" err="1" smtClean="0"/>
              <a:t>primaiRE</a:t>
            </a:r>
            <a:endParaRPr lang="fr-FR" dirty="0"/>
          </a:p>
        </p:txBody>
      </p:sp>
      <p:sp>
        <p:nvSpPr>
          <p:cNvPr id="3" name="Espace réservé du contenu 2"/>
          <p:cNvSpPr>
            <a:spLocks noGrp="1"/>
          </p:cNvSpPr>
          <p:nvPr>
            <p:ph idx="1"/>
          </p:nvPr>
        </p:nvSpPr>
        <p:spPr/>
        <p:txBody>
          <a:bodyPr/>
          <a:lstStyle/>
          <a:p>
            <a:r>
              <a:rPr lang="fr-FR" dirty="0"/>
              <a:t>Moodle peut aisément s’intégrer à ce type de projets à condition :</a:t>
            </a:r>
          </a:p>
          <a:p>
            <a:pPr lvl="1"/>
            <a:r>
              <a:rPr lang="fr-FR" dirty="0"/>
              <a:t>De ne pas vouloir copier les dispositifs existant dans les pays développés</a:t>
            </a:r>
          </a:p>
          <a:p>
            <a:pPr lvl="1"/>
            <a:r>
              <a:rPr lang="fr-FR" dirty="0"/>
              <a:t>D’identifier les différents utilisateurs potentiels et les usages qu’ils pourront faire de la plateforme</a:t>
            </a:r>
          </a:p>
          <a:p>
            <a:pPr lvl="1"/>
            <a:r>
              <a:rPr lang="fr-FR" dirty="0"/>
              <a:t>De prendre en compte l’environnement de travail et énergétique des différents utilisateurs (accès à l’électricité, à un réseau téléphonique, à Internet)</a:t>
            </a:r>
          </a:p>
          <a:p>
            <a:endParaRPr lang="fr-FR" dirty="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20</a:t>
            </a:fld>
            <a:endParaRPr lang="fr-FR" altLang="fr-FR"/>
          </a:p>
        </p:txBody>
      </p:sp>
    </p:spTree>
    <p:extLst>
      <p:ext uri="{BB962C8B-B14F-4D97-AF65-F5344CB8AC3E}">
        <p14:creationId xmlns:p14="http://schemas.microsoft.com/office/powerpoint/2010/main" val="60881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Projet ATIC - Mali</a:t>
            </a:r>
          </a:p>
        </p:txBody>
      </p:sp>
      <p:sp>
        <p:nvSpPr>
          <p:cNvPr id="3" name="Espace réservé du contenu 2"/>
          <p:cNvSpPr>
            <a:spLocks noGrp="1"/>
          </p:cNvSpPr>
          <p:nvPr>
            <p:ph idx="1"/>
          </p:nvPr>
        </p:nvSpPr>
        <p:spPr/>
        <p:txBody>
          <a:bodyPr/>
          <a:lstStyle/>
          <a:p>
            <a:endParaRPr lang="fr-FR" dirty="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21</a:t>
            </a:fld>
            <a:endParaRPr lang="fr-FR" altLang="fr-FR" dirty="0"/>
          </a:p>
        </p:txBody>
      </p:sp>
      <p:sp>
        <p:nvSpPr>
          <p:cNvPr id="6" name="Espace réservé du pied de page 3"/>
          <p:cNvSpPr txBox="1">
            <a:spLocks/>
          </p:cNvSpPr>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defPPr>
              <a:defRPr lang="fr-FR"/>
            </a:defPPr>
            <a:lvl1pPr algn="ctr" defTabSz="457200" rtl="0" eaLnBrk="1" fontAlgn="base" hangingPunct="1">
              <a:spcBef>
                <a:spcPct val="0"/>
              </a:spcBef>
              <a:spcAft>
                <a:spcPct val="0"/>
              </a:spcAft>
              <a:defRPr sz="1200" kern="1200" smtClean="0">
                <a:solidFill>
                  <a:schemeClr val="bg1"/>
                </a:solidFill>
                <a:latin typeface="Helvetica Neue Light" pitchFamily="2" charset="0"/>
                <a:ea typeface="ＭＳ Ｐゴシック"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kern="1200">
                <a:solidFill>
                  <a:schemeClr val="tx1"/>
                </a:solidFill>
                <a:latin typeface="Calibri" pitchFamily="34" charset="0"/>
                <a:ea typeface="ＭＳ Ｐゴシック" pitchFamily="34" charset="-128"/>
                <a:cs typeface="+mn-cs"/>
              </a:defRPr>
            </a:lvl9pPr>
          </a:lstStyle>
          <a:p>
            <a:r>
              <a:rPr lang="fr-FR" smtClean="0"/>
              <a:t>Moodle et l'Afrique francophone</a:t>
            </a:r>
            <a:endParaRPr lang="fr-FR"/>
          </a:p>
        </p:txBody>
      </p:sp>
      <p:pic>
        <p:nvPicPr>
          <p:cNvPr id="7" name="Picture 2" descr="http://www.canalmonde.fr/r-annuaire-tourisme/monde/_cartes/mali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8289" y="1556792"/>
            <a:ext cx="4238625" cy="5143501"/>
          </a:xfrm>
          <a:prstGeom prst="rect">
            <a:avLst/>
          </a:prstGeom>
          <a:noFill/>
          <a:extLst>
            <a:ext uri="{909E8E84-426E-40DD-AFC4-6F175D3DCCD1}">
              <a14:hiddenFill xmlns:a14="http://schemas.microsoft.com/office/drawing/2010/main">
                <a:solidFill>
                  <a:srgbClr val="FFFFFF"/>
                </a:solidFill>
              </a14:hiddenFill>
            </a:ext>
          </a:extLst>
        </p:spPr>
      </p:pic>
      <p:sp>
        <p:nvSpPr>
          <p:cNvPr id="8" name="Ellipse 7"/>
          <p:cNvSpPr/>
          <p:nvPr/>
        </p:nvSpPr>
        <p:spPr>
          <a:xfrm>
            <a:off x="3923928" y="5445224"/>
            <a:ext cx="576064"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p:cNvSpPr/>
          <p:nvPr/>
        </p:nvSpPr>
        <p:spPr>
          <a:xfrm>
            <a:off x="3995936" y="5157192"/>
            <a:ext cx="504056"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3203848" y="5013176"/>
            <a:ext cx="576064"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6482856" y="4978042"/>
            <a:ext cx="2736647" cy="646331"/>
          </a:xfrm>
          <a:prstGeom prst="rect">
            <a:avLst/>
          </a:prstGeom>
          <a:noFill/>
        </p:spPr>
        <p:txBody>
          <a:bodyPr wrap="none" rtlCol="0">
            <a:spAutoFit/>
          </a:bodyPr>
          <a:lstStyle/>
          <a:p>
            <a:r>
              <a:rPr lang="fr-FR" dirty="0" smtClean="0"/>
              <a:t>17,5 millions d’habitants</a:t>
            </a:r>
          </a:p>
          <a:p>
            <a:r>
              <a:rPr lang="fr-FR" dirty="0" smtClean="0"/>
              <a:t>1 240 192 km² (30 x Suisse)</a:t>
            </a:r>
            <a:endParaRPr lang="fr-FR" dirty="0"/>
          </a:p>
        </p:txBody>
      </p:sp>
    </p:spTree>
    <p:extLst>
      <p:ext uri="{BB962C8B-B14F-4D97-AF65-F5344CB8AC3E}">
        <p14:creationId xmlns:p14="http://schemas.microsoft.com/office/powerpoint/2010/main" val="341434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Projet ATIC - Mali</a:t>
            </a:r>
          </a:p>
        </p:txBody>
      </p:sp>
      <p:sp>
        <p:nvSpPr>
          <p:cNvPr id="3" name="Espace réservé du contenu 2"/>
          <p:cNvSpPr>
            <a:spLocks noGrp="1"/>
          </p:cNvSpPr>
          <p:nvPr>
            <p:ph idx="1"/>
          </p:nvPr>
        </p:nvSpPr>
        <p:spPr/>
        <p:txBody>
          <a:bodyPr>
            <a:normAutofit fontScale="77500" lnSpcReduction="20000"/>
          </a:bodyPr>
          <a:lstStyle/>
          <a:p>
            <a:r>
              <a:rPr lang="fr-FR" dirty="0"/>
              <a:t>Le projet se propose de travailler avec 280 écoles primaires rurales des régions de Sikasso et Koutiala. </a:t>
            </a:r>
          </a:p>
          <a:p>
            <a:r>
              <a:rPr lang="fr-FR" dirty="0"/>
              <a:t>Cela représente 560 maîtres des niveaux concernés (5</a:t>
            </a:r>
            <a:r>
              <a:rPr lang="fr-FR" baseline="30000" dirty="0"/>
              <a:t>ème</a:t>
            </a:r>
            <a:r>
              <a:rPr lang="fr-FR" dirty="0"/>
              <a:t> et 6</a:t>
            </a:r>
            <a:r>
              <a:rPr lang="fr-FR" baseline="30000" dirty="0"/>
              <a:t>ème</a:t>
            </a:r>
            <a:r>
              <a:rPr lang="fr-FR" dirty="0"/>
              <a:t> </a:t>
            </a:r>
            <a:r>
              <a:rPr lang="fr-FR" dirty="0" smtClean="0"/>
              <a:t>années du primaire) </a:t>
            </a:r>
            <a:r>
              <a:rPr lang="fr-FR" dirty="0"/>
              <a:t>et leurs directeurs (au plus 280), soit un total de 840 personnes.</a:t>
            </a:r>
          </a:p>
          <a:p>
            <a:r>
              <a:rPr lang="fr-FR" dirty="0"/>
              <a:t>Il s’appuie sur les principes des formations hybrides </a:t>
            </a:r>
            <a:r>
              <a:rPr lang="fr-FR" dirty="0" err="1" smtClean="0"/>
              <a:t>tutorées</a:t>
            </a:r>
            <a:r>
              <a:rPr lang="fr-FR" dirty="0" smtClean="0"/>
              <a:t>, </a:t>
            </a:r>
            <a:r>
              <a:rPr lang="fr-FR" dirty="0"/>
              <a:t>à distance et lors de regroupements de proximité.</a:t>
            </a:r>
          </a:p>
          <a:p>
            <a:r>
              <a:rPr lang="fr-FR" dirty="0"/>
              <a:t>Le dispositif vise à axer les efforts de formation sur les mathématiques et les sciences (de l’observation).</a:t>
            </a:r>
          </a:p>
          <a:p>
            <a:r>
              <a:rPr lang="fr-FR" dirty="0"/>
              <a:t>Projet </a:t>
            </a:r>
            <a:r>
              <a:rPr lang="fr-FR" dirty="0" smtClean="0"/>
              <a:t>piloté </a:t>
            </a:r>
            <a:r>
              <a:rPr lang="fr-FR" dirty="0"/>
              <a:t>par l’ONG « Aide et Action </a:t>
            </a:r>
            <a:r>
              <a:rPr lang="fr-FR" dirty="0" smtClean="0"/>
              <a:t>International », financé </a:t>
            </a:r>
            <a:r>
              <a:rPr lang="fr-FR" dirty="0"/>
              <a:t>par l’AUF et l’Agence française de développement (AFD) avec la participation d’Orange (Orange Mali et Orange </a:t>
            </a:r>
            <a:r>
              <a:rPr lang="fr-FR" dirty="0" err="1"/>
              <a:t>Lab</a:t>
            </a:r>
            <a:r>
              <a:rPr lang="fr-FR" dirty="0"/>
              <a:t>).</a:t>
            </a:r>
          </a:p>
          <a:p>
            <a:r>
              <a:rPr lang="fr-FR" dirty="0"/>
              <a:t>Mars 2016 – Février 2018</a:t>
            </a:r>
          </a:p>
          <a:p>
            <a:endParaRPr lang="fr-FR" dirty="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22</a:t>
            </a:fld>
            <a:endParaRPr lang="fr-FR" altLang="fr-FR"/>
          </a:p>
        </p:txBody>
      </p:sp>
    </p:spTree>
    <p:extLst>
      <p:ext uri="{BB962C8B-B14F-4D97-AF65-F5344CB8AC3E}">
        <p14:creationId xmlns:p14="http://schemas.microsoft.com/office/powerpoint/2010/main" val="1821209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Projet ATIC - Mali</a:t>
            </a:r>
          </a:p>
        </p:txBody>
      </p:sp>
      <p:sp>
        <p:nvSpPr>
          <p:cNvPr id="3" name="Espace réservé du contenu 2"/>
          <p:cNvSpPr>
            <a:spLocks noGrp="1"/>
          </p:cNvSpPr>
          <p:nvPr>
            <p:ph idx="1"/>
          </p:nvPr>
        </p:nvSpPr>
        <p:spPr/>
        <p:txBody>
          <a:bodyPr>
            <a:normAutofit fontScale="85000" lnSpcReduction="10000"/>
          </a:bodyPr>
          <a:lstStyle/>
          <a:p>
            <a:r>
              <a:rPr lang="fr-FR" dirty="0"/>
              <a:t>Le dispositif humain :</a:t>
            </a:r>
          </a:p>
          <a:p>
            <a:pPr lvl="1"/>
            <a:r>
              <a:rPr lang="fr-FR" dirty="0"/>
              <a:t>Une équipe de concepteurs des scénarios pédagogiques et des ressources numériques, nommée par le Ministère. </a:t>
            </a:r>
          </a:p>
          <a:p>
            <a:pPr lvl="1"/>
            <a:r>
              <a:rPr lang="fr-FR" dirty="0"/>
              <a:t>Elle comprend 7 spécialistes de l’enseignement primaire pour les contenus (4 en mathématiques, 3 en sciences) et une professeure d’informatique pour la médiatisation des ressources</a:t>
            </a:r>
          </a:p>
          <a:p>
            <a:pPr lvl="1"/>
            <a:r>
              <a:rPr lang="fr-FR" dirty="0"/>
              <a:t>Des tuteurs : conseillers pédagogiques formés au tutorat et à l’utilisation des technologies du dispositif, ils animent un regroupement mensuel et assurent le suivi individuel des participants</a:t>
            </a:r>
          </a:p>
          <a:p>
            <a:pPr lvl="1"/>
            <a:r>
              <a:rPr lang="fr-FR" dirty="0"/>
              <a:t>Deux conseillers chargés d’encadrer les tuteurs (un par région)</a:t>
            </a:r>
          </a:p>
          <a:p>
            <a:pPr lvl="1"/>
            <a:r>
              <a:rPr lang="fr-FR" dirty="0"/>
              <a:t>Une chef de projet basée à Sikasso</a:t>
            </a:r>
          </a:p>
          <a:p>
            <a:pPr lvl="1"/>
            <a:r>
              <a:rPr lang="fr-FR" dirty="0"/>
              <a:t>Deux experts internationaux en appui à l’équipe de conception</a:t>
            </a:r>
          </a:p>
          <a:p>
            <a:endParaRPr lang="fr-FR" dirty="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23</a:t>
            </a:fld>
            <a:endParaRPr lang="fr-FR" altLang="fr-FR"/>
          </a:p>
        </p:txBody>
      </p:sp>
    </p:spTree>
    <p:extLst>
      <p:ext uri="{BB962C8B-B14F-4D97-AF65-F5344CB8AC3E}">
        <p14:creationId xmlns:p14="http://schemas.microsoft.com/office/powerpoint/2010/main" val="4146904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Projet ATIC - Mali</a:t>
            </a:r>
          </a:p>
        </p:txBody>
      </p:sp>
      <p:sp>
        <p:nvSpPr>
          <p:cNvPr id="3" name="Espace réservé du contenu 2"/>
          <p:cNvSpPr>
            <a:spLocks noGrp="1"/>
          </p:cNvSpPr>
          <p:nvPr>
            <p:ph idx="1"/>
          </p:nvPr>
        </p:nvSpPr>
        <p:spPr/>
        <p:txBody>
          <a:bodyPr>
            <a:normAutofit fontScale="85000" lnSpcReduction="10000"/>
          </a:bodyPr>
          <a:lstStyle/>
          <a:p>
            <a:r>
              <a:rPr lang="fr-FR" dirty="0"/>
              <a:t>Le dispositif technologique est basé sur du m-Learning.</a:t>
            </a:r>
          </a:p>
          <a:p>
            <a:r>
              <a:rPr lang="fr-FR" dirty="0"/>
              <a:t>Les enseignants reçoivent un téléphone (smartphone) permettant gratuitement d’appeler et d’envoyer des sms à leur tuteur et à tous les participants au projet, avec l’application Moodle et une carte mémoire pour stocker les ressources liées aux leçons expérimentales.</a:t>
            </a:r>
          </a:p>
          <a:p>
            <a:r>
              <a:rPr lang="fr-FR" dirty="0"/>
              <a:t>Les </a:t>
            </a:r>
            <a:r>
              <a:rPr lang="fr-FR" dirty="0" smtClean="0"/>
              <a:t>24 tuteurs </a:t>
            </a:r>
            <a:r>
              <a:rPr lang="fr-FR" dirty="0"/>
              <a:t>reçoivent, en plus du téléphone, une tablette avec chargeur solaire, avec l’application Moodle, toutes les ressources du projet, un </a:t>
            </a:r>
            <a:r>
              <a:rPr lang="fr-FR" dirty="0" smtClean="0"/>
              <a:t>mini-serveur </a:t>
            </a:r>
            <a:r>
              <a:rPr lang="fr-FR" dirty="0" err="1" smtClean="0"/>
              <a:t>Raspberry</a:t>
            </a:r>
            <a:r>
              <a:rPr lang="fr-FR" dirty="0" smtClean="0"/>
              <a:t> </a:t>
            </a:r>
            <a:r>
              <a:rPr lang="fr-FR" dirty="0"/>
              <a:t>(avec Moodle et wifi) et un mini-projecteur pour l’animation des regroupements mensuels.</a:t>
            </a:r>
          </a:p>
          <a:p>
            <a:endParaRPr lang="fr-FR" dirty="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24</a:t>
            </a:fld>
            <a:endParaRPr lang="fr-FR" altLang="fr-FR"/>
          </a:p>
        </p:txBody>
      </p:sp>
    </p:spTree>
    <p:extLst>
      <p:ext uri="{BB962C8B-B14F-4D97-AF65-F5344CB8AC3E}">
        <p14:creationId xmlns:p14="http://schemas.microsoft.com/office/powerpoint/2010/main" val="376413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Projet ATIC - Mali</a:t>
            </a:r>
          </a:p>
        </p:txBody>
      </p:sp>
      <p:sp>
        <p:nvSpPr>
          <p:cNvPr id="3" name="Espace réservé du contenu 2"/>
          <p:cNvSpPr>
            <a:spLocks noGrp="1"/>
          </p:cNvSpPr>
          <p:nvPr>
            <p:ph idx="1"/>
          </p:nvPr>
        </p:nvSpPr>
        <p:spPr/>
        <p:txBody>
          <a:bodyPr>
            <a:normAutofit/>
          </a:bodyPr>
          <a:lstStyle/>
          <a:p>
            <a:r>
              <a:rPr lang="fr-FR" dirty="0"/>
              <a:t>Lors de ces regroupements les participants connectent leurs téléphones au mini-serveur pour télécharger les ressources des leçons de la période à venir (</a:t>
            </a:r>
            <a:r>
              <a:rPr lang="fr-FR" dirty="0" err="1"/>
              <a:t>download</a:t>
            </a:r>
            <a:r>
              <a:rPr lang="fr-FR" dirty="0"/>
              <a:t>) et les résultats de leur travail personnel pendant la période écoulée (</a:t>
            </a:r>
            <a:r>
              <a:rPr lang="fr-FR" dirty="0" err="1"/>
              <a:t>upload</a:t>
            </a:r>
            <a:r>
              <a:rPr lang="fr-FR" dirty="0"/>
              <a:t>).</a:t>
            </a:r>
          </a:p>
          <a:p>
            <a:r>
              <a:rPr lang="fr-FR" dirty="0"/>
              <a:t>La formation sur Moodle est hébergée par le Campus Numérique de Bamako. </a:t>
            </a:r>
          </a:p>
          <a:p>
            <a:endParaRPr lang="fr-FR" dirty="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25</a:t>
            </a:fld>
            <a:endParaRPr lang="fr-FR" altLang="fr-FR"/>
          </a:p>
        </p:txBody>
      </p:sp>
    </p:spTree>
    <p:extLst>
      <p:ext uri="{BB962C8B-B14F-4D97-AF65-F5344CB8AC3E}">
        <p14:creationId xmlns:p14="http://schemas.microsoft.com/office/powerpoint/2010/main" val="635071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Projet ATIC - Mali</a:t>
            </a:r>
          </a:p>
        </p:txBody>
      </p:sp>
      <p:sp>
        <p:nvSpPr>
          <p:cNvPr id="3" name="Espace réservé du contenu 2"/>
          <p:cNvSpPr>
            <a:spLocks noGrp="1"/>
          </p:cNvSpPr>
          <p:nvPr>
            <p:ph idx="1"/>
          </p:nvPr>
        </p:nvSpPr>
        <p:spPr>
          <a:xfrm>
            <a:off x="457200" y="1426032"/>
            <a:ext cx="8229600" cy="2405739"/>
          </a:xfrm>
        </p:spPr>
        <p:txBody>
          <a:bodyPr>
            <a:normAutofit fontScale="77500" lnSpcReduction="20000"/>
          </a:bodyPr>
          <a:lstStyle/>
          <a:p>
            <a:r>
              <a:rPr lang="fr-FR" dirty="0" smtClean="0"/>
              <a:t>Des </a:t>
            </a:r>
            <a:r>
              <a:rPr lang="fr-FR" dirty="0"/>
              <a:t>outils spécifiques Orange (M-</a:t>
            </a:r>
            <a:r>
              <a:rPr lang="fr-FR" dirty="0" err="1"/>
              <a:t>Tew</a:t>
            </a:r>
            <a:r>
              <a:rPr lang="fr-FR" dirty="0"/>
              <a:t>) permettent de questionner par téléphone tout ou partie des participants, recueillir instantanément les réponses et obtenir des statistiques. </a:t>
            </a:r>
          </a:p>
          <a:p>
            <a:r>
              <a:rPr lang="fr-FR" dirty="0"/>
              <a:t>Ces outils seront notamment utilisés pour des tests de niveau et des feedbacks sur les expérimentations en classe. Les données recueillies seront immédiatement disponibles pour les tuteurs et l’équipe projet. </a:t>
            </a:r>
          </a:p>
          <a:p>
            <a:endParaRPr lang="fr-FR" dirty="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26</a:t>
            </a:fld>
            <a:endParaRPr lang="fr-FR" altLang="fr-F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7886" y="3765241"/>
            <a:ext cx="5159828" cy="2956233"/>
          </a:xfrm>
          <a:prstGeom prst="rect">
            <a:avLst/>
          </a:prstGeom>
        </p:spPr>
      </p:pic>
    </p:spTree>
    <p:extLst>
      <p:ext uri="{BB962C8B-B14F-4D97-AF65-F5344CB8AC3E}">
        <p14:creationId xmlns:p14="http://schemas.microsoft.com/office/powerpoint/2010/main" val="994551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40" name="Connecteur droit avec flèche 1039"/>
          <p:cNvCxnSpPr/>
          <p:nvPr/>
        </p:nvCxnSpPr>
        <p:spPr>
          <a:xfrm>
            <a:off x="2014745" y="1387182"/>
            <a:ext cx="5363166" cy="1107848"/>
          </a:xfrm>
          <a:prstGeom prst="straightConnector1">
            <a:avLst/>
          </a:prstGeom>
          <a:ln>
            <a:prstDash val="dash"/>
            <a:headEnd type="arrow"/>
            <a:tailEnd type="arrow"/>
          </a:ln>
        </p:spPr>
        <p:style>
          <a:lnRef idx="2">
            <a:schemeClr val="accent1"/>
          </a:lnRef>
          <a:fillRef idx="0">
            <a:schemeClr val="accent1"/>
          </a:fillRef>
          <a:effectRef idx="1">
            <a:schemeClr val="accent1"/>
          </a:effectRef>
          <a:fontRef idx="minor">
            <a:schemeClr val="tx1"/>
          </a:fontRef>
        </p:style>
      </p:cxnSp>
      <p:sp>
        <p:nvSpPr>
          <p:cNvPr id="2" name="Titre 1"/>
          <p:cNvSpPr>
            <a:spLocks noGrp="1"/>
          </p:cNvSpPr>
          <p:nvPr>
            <p:ph type="title"/>
          </p:nvPr>
        </p:nvSpPr>
        <p:spPr/>
        <p:txBody>
          <a:bodyPr/>
          <a:lstStyle/>
          <a:p>
            <a:r>
              <a:rPr lang="fr-FR" dirty="0"/>
              <a:t>Projet ATIC - Mali</a:t>
            </a:r>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27</a:t>
            </a:fld>
            <a:endParaRPr lang="fr-FR" altLang="fr-FR"/>
          </a:p>
        </p:txBody>
      </p:sp>
      <p:grpSp>
        <p:nvGrpSpPr>
          <p:cNvPr id="8" name="Groupe 7"/>
          <p:cNvGrpSpPr/>
          <p:nvPr/>
        </p:nvGrpSpPr>
        <p:grpSpPr>
          <a:xfrm>
            <a:off x="319314" y="1524134"/>
            <a:ext cx="1390329" cy="2119580"/>
            <a:chOff x="2109506" y="1963933"/>
            <a:chExt cx="3050323" cy="3601492"/>
          </a:xfrm>
        </p:grpSpPr>
        <p:pic>
          <p:nvPicPr>
            <p:cNvPr id="6" name="Image 5"/>
            <p:cNvPicPr>
              <a:picLocks noChangeAspect="1"/>
            </p:cNvPicPr>
            <p:nvPr/>
          </p:nvPicPr>
          <p:blipFill>
            <a:blip r:embed="rId2"/>
            <a:stretch>
              <a:fillRect/>
            </a:stretch>
          </p:blipFill>
          <p:spPr>
            <a:xfrm>
              <a:off x="2365979" y="1963933"/>
              <a:ext cx="2273798" cy="2909016"/>
            </a:xfrm>
            <a:prstGeom prst="rect">
              <a:avLst/>
            </a:prstGeom>
          </p:spPr>
        </p:pic>
        <p:sp>
          <p:nvSpPr>
            <p:cNvPr id="7" name="ZoneTexte 6"/>
            <p:cNvSpPr txBox="1"/>
            <p:nvPr/>
          </p:nvSpPr>
          <p:spPr>
            <a:xfrm>
              <a:off x="2109506" y="4676394"/>
              <a:ext cx="3050323" cy="889031"/>
            </a:xfrm>
            <a:prstGeom prst="rect">
              <a:avLst/>
            </a:prstGeom>
            <a:solidFill>
              <a:schemeClr val="bg1"/>
            </a:solidFill>
          </p:spPr>
          <p:txBody>
            <a:bodyPr wrap="square" rtlCol="0">
              <a:spAutoFit/>
            </a:bodyPr>
            <a:lstStyle/>
            <a:p>
              <a:r>
                <a:rPr lang="fr-FR" sz="1400" dirty="0" smtClean="0"/>
                <a:t>Serveur central CNF Bamako</a:t>
              </a:r>
              <a:endParaRPr lang="fr-FR" sz="1400" dirty="0"/>
            </a:p>
          </p:txBody>
        </p:sp>
      </p:grpSp>
      <p:grpSp>
        <p:nvGrpSpPr>
          <p:cNvPr id="15" name="Groupe 14"/>
          <p:cNvGrpSpPr/>
          <p:nvPr/>
        </p:nvGrpSpPr>
        <p:grpSpPr>
          <a:xfrm>
            <a:off x="4621138" y="1426625"/>
            <a:ext cx="1388393" cy="1642903"/>
            <a:chOff x="3154209" y="1728491"/>
            <a:chExt cx="1848620" cy="1795655"/>
          </a:xfrm>
        </p:grpSpPr>
        <p:pic>
          <p:nvPicPr>
            <p:cNvPr id="16" name="Image 15"/>
            <p:cNvPicPr>
              <a:picLocks noChangeAspect="1"/>
            </p:cNvPicPr>
            <p:nvPr/>
          </p:nvPicPr>
          <p:blipFill>
            <a:blip r:embed="rId3"/>
            <a:stretch>
              <a:fillRect/>
            </a:stretch>
          </p:blipFill>
          <p:spPr>
            <a:xfrm>
              <a:off x="3557706" y="1728491"/>
              <a:ext cx="1041628" cy="1626000"/>
            </a:xfrm>
            <a:prstGeom prst="rect">
              <a:avLst/>
            </a:prstGeom>
          </p:spPr>
        </p:pic>
        <p:sp>
          <p:nvSpPr>
            <p:cNvPr id="17" name="Rectangle 16"/>
            <p:cNvSpPr/>
            <p:nvPr/>
          </p:nvSpPr>
          <p:spPr>
            <a:xfrm>
              <a:off x="3154209" y="3120475"/>
              <a:ext cx="1848620" cy="403671"/>
            </a:xfrm>
            <a:prstGeom prst="rect">
              <a:avLst/>
            </a:prstGeom>
            <a:solidFill>
              <a:schemeClr val="bg1"/>
            </a:solidFill>
          </p:spPr>
          <p:txBody>
            <a:bodyPr wrap="none">
              <a:spAutoFit/>
            </a:bodyPr>
            <a:lstStyle/>
            <a:p>
              <a:pPr algn="ctr"/>
              <a:r>
                <a:rPr lang="fr-FR" dirty="0" smtClean="0"/>
                <a:t>Serveur CAP </a:t>
              </a:r>
            </a:p>
          </p:txBody>
        </p:sp>
      </p:grpSp>
      <p:grpSp>
        <p:nvGrpSpPr>
          <p:cNvPr id="21" name="Groupe 20"/>
          <p:cNvGrpSpPr/>
          <p:nvPr/>
        </p:nvGrpSpPr>
        <p:grpSpPr>
          <a:xfrm>
            <a:off x="3051051" y="2671429"/>
            <a:ext cx="1388393" cy="1642903"/>
            <a:chOff x="3154209" y="1728491"/>
            <a:chExt cx="1848620" cy="1795655"/>
          </a:xfrm>
        </p:grpSpPr>
        <p:pic>
          <p:nvPicPr>
            <p:cNvPr id="22" name="Image 21"/>
            <p:cNvPicPr>
              <a:picLocks noChangeAspect="1"/>
            </p:cNvPicPr>
            <p:nvPr/>
          </p:nvPicPr>
          <p:blipFill>
            <a:blip r:embed="rId3"/>
            <a:stretch>
              <a:fillRect/>
            </a:stretch>
          </p:blipFill>
          <p:spPr>
            <a:xfrm>
              <a:off x="3557706" y="1728491"/>
              <a:ext cx="1041628" cy="1626000"/>
            </a:xfrm>
            <a:prstGeom prst="rect">
              <a:avLst/>
            </a:prstGeom>
          </p:spPr>
        </p:pic>
        <p:sp>
          <p:nvSpPr>
            <p:cNvPr id="23" name="Rectangle 22"/>
            <p:cNvSpPr/>
            <p:nvPr/>
          </p:nvSpPr>
          <p:spPr>
            <a:xfrm>
              <a:off x="3154209" y="3120475"/>
              <a:ext cx="1848620" cy="403671"/>
            </a:xfrm>
            <a:prstGeom prst="rect">
              <a:avLst/>
            </a:prstGeom>
            <a:solidFill>
              <a:schemeClr val="bg1"/>
            </a:solidFill>
          </p:spPr>
          <p:txBody>
            <a:bodyPr wrap="none">
              <a:spAutoFit/>
            </a:bodyPr>
            <a:lstStyle/>
            <a:p>
              <a:pPr algn="ctr"/>
              <a:r>
                <a:rPr lang="fr-FR" dirty="0" smtClean="0"/>
                <a:t>Serveur CAP </a:t>
              </a:r>
            </a:p>
          </p:txBody>
        </p:sp>
      </p:grpSp>
      <p:cxnSp>
        <p:nvCxnSpPr>
          <p:cNvPr id="28" name="Connecteur droit avec flèche 27"/>
          <p:cNvCxnSpPr/>
          <p:nvPr/>
        </p:nvCxnSpPr>
        <p:spPr>
          <a:xfrm>
            <a:off x="1418165" y="2525486"/>
            <a:ext cx="1818521" cy="889783"/>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9" name="Connecteur droit avec flèche 28"/>
          <p:cNvCxnSpPr/>
          <p:nvPr/>
        </p:nvCxnSpPr>
        <p:spPr>
          <a:xfrm flipV="1">
            <a:off x="1505642" y="2252173"/>
            <a:ext cx="3117549" cy="145944"/>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42" name="ZoneTexte 41"/>
          <p:cNvSpPr txBox="1"/>
          <p:nvPr/>
        </p:nvSpPr>
        <p:spPr>
          <a:xfrm flipH="1">
            <a:off x="1212423" y="4600493"/>
            <a:ext cx="1426885" cy="369332"/>
          </a:xfrm>
          <a:prstGeom prst="rect">
            <a:avLst/>
          </a:prstGeom>
          <a:noFill/>
          <a:ln>
            <a:solidFill>
              <a:srgbClr val="0070C0"/>
            </a:solidFill>
          </a:ln>
        </p:spPr>
        <p:txBody>
          <a:bodyPr wrap="square" rtlCol="0">
            <a:spAutoFit/>
          </a:bodyPr>
          <a:lstStyle/>
          <a:p>
            <a:pPr algn="ctr"/>
            <a:r>
              <a:rPr lang="fr-FR" dirty="0" smtClean="0"/>
              <a:t>Tuteur</a:t>
            </a:r>
            <a:endParaRPr lang="fr-FR" dirty="0"/>
          </a:p>
        </p:txBody>
      </p:sp>
      <p:pic>
        <p:nvPicPr>
          <p:cNvPr id="43" name="Espace réservé du contenu 16"/>
          <p:cNvPicPr>
            <a:picLocks noGrp="1" noChangeAspect="1"/>
          </p:cNvPicPr>
          <p:nvPr>
            <p:ph idx="1"/>
          </p:nvPr>
        </p:nvPicPr>
        <p:blipFill>
          <a:blip r:embed="rId4"/>
          <a:stretch>
            <a:fillRect/>
          </a:stretch>
        </p:blipFill>
        <p:spPr>
          <a:xfrm>
            <a:off x="84270" y="4737966"/>
            <a:ext cx="1295052" cy="953639"/>
          </a:xfrm>
          <a:prstGeom prst="rect">
            <a:avLst/>
          </a:prstGeom>
        </p:spPr>
      </p:pic>
      <p:pic>
        <p:nvPicPr>
          <p:cNvPr id="44" name="Image 43"/>
          <p:cNvPicPr>
            <a:picLocks noChangeAspect="1"/>
          </p:cNvPicPr>
          <p:nvPr/>
        </p:nvPicPr>
        <p:blipFill>
          <a:blip r:embed="rId5"/>
          <a:stretch>
            <a:fillRect/>
          </a:stretch>
        </p:blipFill>
        <p:spPr>
          <a:xfrm>
            <a:off x="910463" y="5659623"/>
            <a:ext cx="1015403" cy="1260919"/>
          </a:xfrm>
          <a:prstGeom prst="rect">
            <a:avLst/>
          </a:prstGeom>
        </p:spPr>
      </p:pic>
      <p:grpSp>
        <p:nvGrpSpPr>
          <p:cNvPr id="52" name="Groupe 51"/>
          <p:cNvGrpSpPr/>
          <p:nvPr/>
        </p:nvGrpSpPr>
        <p:grpSpPr>
          <a:xfrm>
            <a:off x="3387335" y="5007767"/>
            <a:ext cx="1123584" cy="876982"/>
            <a:chOff x="5315334" y="4906687"/>
            <a:chExt cx="1123584" cy="876982"/>
          </a:xfrm>
        </p:grpSpPr>
        <p:sp>
          <p:nvSpPr>
            <p:cNvPr id="45" name="ZoneTexte 44"/>
            <p:cNvSpPr txBox="1"/>
            <p:nvPr/>
          </p:nvSpPr>
          <p:spPr>
            <a:xfrm>
              <a:off x="5387889" y="5506670"/>
              <a:ext cx="978473" cy="276999"/>
            </a:xfrm>
            <a:prstGeom prst="rect">
              <a:avLst/>
            </a:prstGeom>
            <a:noFill/>
          </p:spPr>
          <p:txBody>
            <a:bodyPr wrap="none" rtlCol="0">
              <a:spAutoFit/>
            </a:bodyPr>
            <a:lstStyle/>
            <a:p>
              <a:pPr algn="ctr"/>
              <a:r>
                <a:rPr lang="fr-FR" sz="1200" dirty="0" err="1" smtClean="0"/>
                <a:t>PicoPix</a:t>
              </a:r>
              <a:r>
                <a:rPr lang="fr-FR" sz="1200" dirty="0" smtClean="0"/>
                <a:t> 3610</a:t>
              </a:r>
              <a:endParaRPr lang="fr-FR" dirty="0"/>
            </a:p>
          </p:txBody>
        </p:sp>
        <p:pic>
          <p:nvPicPr>
            <p:cNvPr id="1028" name="Picture 4" descr="http://images.philips.com/is/image/PhilipsConsumer/PPX3610_EU-IMS-fr_FR?$jpglarge$&amp;wid=125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15334" y="4906687"/>
              <a:ext cx="1123584" cy="6840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1" name="Groupe 50"/>
          <p:cNvGrpSpPr/>
          <p:nvPr/>
        </p:nvGrpSpPr>
        <p:grpSpPr>
          <a:xfrm>
            <a:off x="1887314" y="4978287"/>
            <a:ext cx="1349372" cy="1659173"/>
            <a:chOff x="2360527" y="4928404"/>
            <a:chExt cx="1349372" cy="1659173"/>
          </a:xfrm>
        </p:grpSpPr>
        <p:pic>
          <p:nvPicPr>
            <p:cNvPr id="1026" name="Picture 2" descr="https://cdn-shop.adafruit.com/1200x900/2258-0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0527" y="4928404"/>
              <a:ext cx="1349372" cy="1012842"/>
            </a:xfrm>
            <a:prstGeom prst="rect">
              <a:avLst/>
            </a:prstGeom>
            <a:noFill/>
            <a:extLst>
              <a:ext uri="{909E8E84-426E-40DD-AFC4-6F175D3DCCD1}">
                <a14:hiddenFill xmlns:a14="http://schemas.microsoft.com/office/drawing/2010/main">
                  <a:solidFill>
                    <a:srgbClr val="FFFFFF"/>
                  </a:solidFill>
                </a14:hiddenFill>
              </a:ext>
            </a:extLst>
          </p:spPr>
        </p:pic>
        <p:sp>
          <p:nvSpPr>
            <p:cNvPr id="49" name="ZoneTexte 48"/>
            <p:cNvSpPr txBox="1"/>
            <p:nvPr/>
          </p:nvSpPr>
          <p:spPr>
            <a:xfrm>
              <a:off x="2379983" y="5941246"/>
              <a:ext cx="1329916" cy="646331"/>
            </a:xfrm>
            <a:prstGeom prst="rect">
              <a:avLst/>
            </a:prstGeom>
            <a:noFill/>
          </p:spPr>
          <p:txBody>
            <a:bodyPr wrap="none" rtlCol="0">
              <a:spAutoFit/>
            </a:bodyPr>
            <a:lstStyle/>
            <a:p>
              <a:pPr algn="ctr"/>
              <a:r>
                <a:rPr lang="fr-FR" sz="1200" dirty="0" smtClean="0"/>
                <a:t>Serveur </a:t>
              </a:r>
              <a:r>
                <a:rPr lang="fr-FR" sz="1200" dirty="0" err="1" smtClean="0"/>
                <a:t>Raspberry</a:t>
              </a:r>
              <a:endParaRPr lang="fr-FR" sz="1200" dirty="0" smtClean="0"/>
            </a:p>
            <a:p>
              <a:pPr algn="ctr"/>
              <a:r>
                <a:rPr lang="fr-FR" sz="1200" dirty="0" smtClean="0"/>
                <a:t>+ wifi</a:t>
              </a:r>
            </a:p>
            <a:p>
              <a:pPr algn="ctr"/>
              <a:r>
                <a:rPr lang="fr-FR" sz="1200" dirty="0" smtClean="0"/>
                <a:t>+ Moodle</a:t>
              </a:r>
              <a:endParaRPr lang="fr-FR" dirty="0"/>
            </a:p>
          </p:txBody>
        </p:sp>
      </p:grpSp>
      <p:sp>
        <p:nvSpPr>
          <p:cNvPr id="55" name="ZoneTexte 54"/>
          <p:cNvSpPr txBox="1"/>
          <p:nvPr/>
        </p:nvSpPr>
        <p:spPr>
          <a:xfrm flipH="1">
            <a:off x="6664469" y="4433865"/>
            <a:ext cx="1426885" cy="369332"/>
          </a:xfrm>
          <a:prstGeom prst="rect">
            <a:avLst/>
          </a:prstGeom>
          <a:noFill/>
          <a:ln>
            <a:solidFill>
              <a:srgbClr val="0070C0"/>
            </a:solidFill>
          </a:ln>
        </p:spPr>
        <p:txBody>
          <a:bodyPr wrap="square" rtlCol="0">
            <a:spAutoFit/>
          </a:bodyPr>
          <a:lstStyle/>
          <a:p>
            <a:pPr algn="ctr"/>
            <a:r>
              <a:rPr lang="fr-FR" dirty="0" smtClean="0"/>
              <a:t>Enseignant</a:t>
            </a:r>
            <a:endParaRPr lang="fr-FR" dirty="0"/>
          </a:p>
        </p:txBody>
      </p:sp>
      <p:pic>
        <p:nvPicPr>
          <p:cNvPr id="56" name="Image 55"/>
          <p:cNvPicPr>
            <a:picLocks noChangeAspect="1"/>
          </p:cNvPicPr>
          <p:nvPr/>
        </p:nvPicPr>
        <p:blipFill>
          <a:blip r:embed="rId5"/>
          <a:stretch>
            <a:fillRect/>
          </a:stretch>
        </p:blipFill>
        <p:spPr>
          <a:xfrm>
            <a:off x="7002390" y="4878563"/>
            <a:ext cx="1015403" cy="1260919"/>
          </a:xfrm>
          <a:prstGeom prst="rect">
            <a:avLst/>
          </a:prstGeom>
        </p:spPr>
      </p:pic>
      <p:sp>
        <p:nvSpPr>
          <p:cNvPr id="53" name="Organigramme : Disque magnétique 52"/>
          <p:cNvSpPr/>
          <p:nvPr/>
        </p:nvSpPr>
        <p:spPr>
          <a:xfrm>
            <a:off x="7583652" y="1950034"/>
            <a:ext cx="1103148" cy="1272550"/>
          </a:xfrm>
          <a:prstGeom prst="flowChartMagneticDis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FR" dirty="0" smtClean="0"/>
              <a:t>M-TEW</a:t>
            </a:r>
          </a:p>
          <a:p>
            <a:pPr algn="ctr"/>
            <a:r>
              <a:rPr lang="fr-FR" dirty="0" smtClean="0"/>
              <a:t>Orange</a:t>
            </a:r>
            <a:endParaRPr lang="fr-FR" dirty="0"/>
          </a:p>
        </p:txBody>
      </p:sp>
      <p:sp>
        <p:nvSpPr>
          <p:cNvPr id="54" name="Éclair 53"/>
          <p:cNvSpPr/>
          <p:nvPr/>
        </p:nvSpPr>
        <p:spPr>
          <a:xfrm rot="5400000">
            <a:off x="7194782" y="3523503"/>
            <a:ext cx="1117600" cy="515762"/>
          </a:xfrm>
          <a:prstGeom prst="lightningBol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58" name="Connecteur droit avec flèche 57"/>
          <p:cNvCxnSpPr/>
          <p:nvPr/>
        </p:nvCxnSpPr>
        <p:spPr>
          <a:xfrm flipH="1">
            <a:off x="2966186" y="4503013"/>
            <a:ext cx="645484" cy="846765"/>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69" name="Connecteur droit avec flèche 68"/>
          <p:cNvCxnSpPr/>
          <p:nvPr/>
        </p:nvCxnSpPr>
        <p:spPr>
          <a:xfrm flipH="1">
            <a:off x="3456289" y="5691605"/>
            <a:ext cx="3514567" cy="336116"/>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032" name="ZoneTexte 1031"/>
          <p:cNvSpPr txBox="1"/>
          <p:nvPr/>
        </p:nvSpPr>
        <p:spPr>
          <a:xfrm>
            <a:off x="1635776" y="1524134"/>
            <a:ext cx="3395610" cy="1200329"/>
          </a:xfrm>
          <a:prstGeom prst="rect">
            <a:avLst/>
          </a:prstGeom>
          <a:noFill/>
        </p:spPr>
        <p:txBody>
          <a:bodyPr wrap="none" rtlCol="0">
            <a:spAutoFit/>
          </a:bodyPr>
          <a:lstStyle/>
          <a:p>
            <a:pPr algn="r"/>
            <a:r>
              <a:rPr lang="fr-FR" dirty="0" smtClean="0"/>
              <a:t>6 CAP</a:t>
            </a:r>
          </a:p>
          <a:p>
            <a:pPr algn="r"/>
            <a:r>
              <a:rPr lang="fr-FR" dirty="0"/>
              <a:t>(Centre d’Animation Pédagogique)</a:t>
            </a:r>
          </a:p>
          <a:p>
            <a:pPr algn="r"/>
            <a:endParaRPr lang="fr-FR" dirty="0" smtClean="0"/>
          </a:p>
          <a:p>
            <a:pPr algn="r"/>
            <a:r>
              <a:rPr lang="fr-FR" dirty="0" smtClean="0"/>
              <a:t>3 dans chacune de 2 régions</a:t>
            </a:r>
            <a:endParaRPr lang="fr-FR" dirty="0"/>
          </a:p>
        </p:txBody>
      </p:sp>
      <p:sp>
        <p:nvSpPr>
          <p:cNvPr id="1033" name="ZoneTexte 1032"/>
          <p:cNvSpPr txBox="1"/>
          <p:nvPr/>
        </p:nvSpPr>
        <p:spPr>
          <a:xfrm>
            <a:off x="87551" y="1171029"/>
            <a:ext cx="1445909" cy="369332"/>
          </a:xfrm>
          <a:prstGeom prst="rect">
            <a:avLst/>
          </a:prstGeom>
          <a:noFill/>
          <a:ln>
            <a:solidFill>
              <a:srgbClr val="0B4568"/>
            </a:solidFill>
          </a:ln>
        </p:spPr>
        <p:txBody>
          <a:bodyPr wrap="none" rtlCol="0">
            <a:spAutoFit/>
          </a:bodyPr>
          <a:lstStyle/>
          <a:p>
            <a:r>
              <a:rPr lang="fr-FR" dirty="0" smtClean="0"/>
              <a:t>Equipe projet</a:t>
            </a:r>
            <a:endParaRPr lang="fr-FR" dirty="0"/>
          </a:p>
        </p:txBody>
      </p:sp>
      <p:grpSp>
        <p:nvGrpSpPr>
          <p:cNvPr id="1038" name="Groupe 1037"/>
          <p:cNvGrpSpPr/>
          <p:nvPr/>
        </p:nvGrpSpPr>
        <p:grpSpPr>
          <a:xfrm>
            <a:off x="1034" y="5701799"/>
            <a:ext cx="1079142" cy="1043567"/>
            <a:chOff x="-27994" y="5716313"/>
            <a:chExt cx="1079142" cy="1043567"/>
          </a:xfrm>
        </p:grpSpPr>
        <p:pic>
          <p:nvPicPr>
            <p:cNvPr id="1036" name="Picture 6" descr="http://i2.cdscdn.com/pdt2/8/5/5/1/700x700/cli3523930034855/rw/chargeur-solair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26" y="5716313"/>
              <a:ext cx="916609" cy="916609"/>
            </a:xfrm>
            <a:prstGeom prst="rect">
              <a:avLst/>
            </a:prstGeom>
            <a:noFill/>
            <a:extLst>
              <a:ext uri="{909E8E84-426E-40DD-AFC4-6F175D3DCCD1}">
                <a14:hiddenFill xmlns:a14="http://schemas.microsoft.com/office/drawing/2010/main">
                  <a:solidFill>
                    <a:srgbClr val="FFFFFF"/>
                  </a:solidFill>
                </a14:hiddenFill>
              </a:ext>
            </a:extLst>
          </p:spPr>
        </p:pic>
        <p:sp>
          <p:nvSpPr>
            <p:cNvPr id="1037" name="ZoneTexte 1036"/>
            <p:cNvSpPr txBox="1"/>
            <p:nvPr/>
          </p:nvSpPr>
          <p:spPr>
            <a:xfrm>
              <a:off x="-27994" y="6505964"/>
              <a:ext cx="1079142" cy="253916"/>
            </a:xfrm>
            <a:prstGeom prst="rect">
              <a:avLst/>
            </a:prstGeom>
            <a:noFill/>
          </p:spPr>
          <p:txBody>
            <a:bodyPr wrap="none" rtlCol="0">
              <a:spAutoFit/>
            </a:bodyPr>
            <a:lstStyle/>
            <a:p>
              <a:r>
                <a:rPr lang="fr-FR" sz="1050" dirty="0" smtClean="0"/>
                <a:t>Chargeur solaire</a:t>
              </a:r>
              <a:endParaRPr lang="fr-FR" dirty="0"/>
            </a:p>
          </p:txBody>
        </p:sp>
      </p:grpSp>
      <p:cxnSp>
        <p:nvCxnSpPr>
          <p:cNvPr id="84" name="Connecteur droit avec flèche 83"/>
          <p:cNvCxnSpPr/>
          <p:nvPr/>
        </p:nvCxnSpPr>
        <p:spPr>
          <a:xfrm flipV="1">
            <a:off x="2772229" y="2677886"/>
            <a:ext cx="4758082" cy="2060080"/>
          </a:xfrm>
          <a:prstGeom prst="straightConnector1">
            <a:avLst/>
          </a:prstGeom>
          <a:ln>
            <a:prstDash val="dash"/>
            <a:headEnd type="arrow"/>
            <a:tailEnd type="arrow"/>
          </a:ln>
        </p:spPr>
        <p:style>
          <a:lnRef idx="2">
            <a:schemeClr val="accent1"/>
          </a:lnRef>
          <a:fillRef idx="0">
            <a:schemeClr val="accent1"/>
          </a:fillRef>
          <a:effectRef idx="1">
            <a:schemeClr val="accent1"/>
          </a:effectRef>
          <a:fontRef idx="minor">
            <a:schemeClr val="tx1"/>
          </a:fontRef>
        </p:style>
      </p:cxnSp>
      <p:cxnSp>
        <p:nvCxnSpPr>
          <p:cNvPr id="86" name="Connecteur droit avec flèche 85"/>
          <p:cNvCxnSpPr/>
          <p:nvPr/>
        </p:nvCxnSpPr>
        <p:spPr>
          <a:xfrm flipV="1">
            <a:off x="1505642" y="2671430"/>
            <a:ext cx="5659433" cy="79427"/>
          </a:xfrm>
          <a:prstGeom prst="straightConnector1">
            <a:avLst/>
          </a:prstGeom>
          <a:ln w="31750">
            <a:solidFill>
              <a:srgbClr val="FFFF00"/>
            </a:solidFill>
            <a:prstDash val="dashDot"/>
            <a:headEnd type="arrow"/>
            <a:tailEnd type="arrow"/>
          </a:ln>
        </p:spPr>
        <p:style>
          <a:lnRef idx="2">
            <a:schemeClr val="accent1"/>
          </a:lnRef>
          <a:fillRef idx="0">
            <a:schemeClr val="accent1"/>
          </a:fillRef>
          <a:effectRef idx="1">
            <a:schemeClr val="accent1"/>
          </a:effectRef>
          <a:fontRef idx="minor">
            <a:schemeClr val="tx1"/>
          </a:fontRef>
        </p:style>
      </p:cxnSp>
      <p:sp>
        <p:nvSpPr>
          <p:cNvPr id="1047" name="ZoneTexte 1046"/>
          <p:cNvSpPr txBox="1"/>
          <p:nvPr/>
        </p:nvSpPr>
        <p:spPr>
          <a:xfrm>
            <a:off x="6009531" y="2238531"/>
            <a:ext cx="505267" cy="923330"/>
          </a:xfrm>
          <a:prstGeom prst="rect">
            <a:avLst/>
          </a:prstGeom>
          <a:noFill/>
        </p:spPr>
        <p:txBody>
          <a:bodyPr wrap="none" rtlCol="0">
            <a:spAutoFit/>
          </a:bodyPr>
          <a:lstStyle/>
          <a:p>
            <a:r>
              <a:rPr lang="fr-FR" sz="5400" b="1" dirty="0" smtClean="0">
                <a:solidFill>
                  <a:srgbClr val="FFFF00"/>
                </a:solidFill>
              </a:rPr>
              <a:t>?</a:t>
            </a:r>
            <a:endParaRPr lang="fr-FR" sz="5400" b="1" dirty="0">
              <a:solidFill>
                <a:srgbClr val="FFFF00"/>
              </a:solidFill>
            </a:endParaRPr>
          </a:p>
        </p:txBody>
      </p:sp>
    </p:spTree>
    <p:extLst>
      <p:ext uri="{BB962C8B-B14F-4D97-AF65-F5344CB8AC3E}">
        <p14:creationId xmlns:p14="http://schemas.microsoft.com/office/powerpoint/2010/main" val="117089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fltVal val="0"/>
                                          </p:val>
                                        </p:tav>
                                        <p:tav tm="100000">
                                          <p:val>
                                            <p:strVal val="#ppt_w"/>
                                          </p:val>
                                        </p:tav>
                                      </p:tavLst>
                                    </p:anim>
                                    <p:anim calcmode="lin" valueType="num">
                                      <p:cBhvr>
                                        <p:cTn id="35" dur="500" fill="hold"/>
                                        <p:tgtEl>
                                          <p:spTgt spid="28"/>
                                        </p:tgtEl>
                                        <p:attrNameLst>
                                          <p:attrName>ppt_h</p:attrName>
                                        </p:attrNameLst>
                                      </p:cBhvr>
                                      <p:tavLst>
                                        <p:tav tm="0">
                                          <p:val>
                                            <p:fltVal val="0"/>
                                          </p:val>
                                        </p:tav>
                                        <p:tav tm="100000">
                                          <p:val>
                                            <p:strVal val="#ppt_h"/>
                                          </p:val>
                                        </p:tav>
                                      </p:tavLst>
                                    </p:anim>
                                    <p:animEffect transition="in" filter="fade">
                                      <p:cBhvr>
                                        <p:cTn id="36" dur="500"/>
                                        <p:tgtEl>
                                          <p:spTgt spid="28"/>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3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nodeType="clickEffect">
                                  <p:stCondLst>
                                    <p:cond delay="0"/>
                                  </p:stCondLst>
                                  <p:childTnLst>
                                    <p:set>
                                      <p:cBhvr>
                                        <p:cTn id="64" dur="1" fill="hold">
                                          <p:stCondLst>
                                            <p:cond delay="0"/>
                                          </p:stCondLst>
                                        </p:cTn>
                                        <p:tgtEl>
                                          <p:spTgt spid="58"/>
                                        </p:tgtEl>
                                        <p:attrNameLst>
                                          <p:attrName>style.visibility</p:attrName>
                                        </p:attrNameLst>
                                      </p:cBhvr>
                                      <p:to>
                                        <p:strVal val="visible"/>
                                      </p:to>
                                    </p:set>
                                    <p:anim calcmode="lin" valueType="num">
                                      <p:cBhvr>
                                        <p:cTn id="65" dur="500" fill="hold"/>
                                        <p:tgtEl>
                                          <p:spTgt spid="58"/>
                                        </p:tgtEl>
                                        <p:attrNameLst>
                                          <p:attrName>ppt_w</p:attrName>
                                        </p:attrNameLst>
                                      </p:cBhvr>
                                      <p:tavLst>
                                        <p:tav tm="0">
                                          <p:val>
                                            <p:fltVal val="0"/>
                                          </p:val>
                                        </p:tav>
                                        <p:tav tm="100000">
                                          <p:val>
                                            <p:strVal val="#ppt_w"/>
                                          </p:val>
                                        </p:tav>
                                      </p:tavLst>
                                    </p:anim>
                                    <p:anim calcmode="lin" valueType="num">
                                      <p:cBhvr>
                                        <p:cTn id="66" dur="500" fill="hold"/>
                                        <p:tgtEl>
                                          <p:spTgt spid="58"/>
                                        </p:tgtEl>
                                        <p:attrNameLst>
                                          <p:attrName>ppt_h</p:attrName>
                                        </p:attrNameLst>
                                      </p:cBhvr>
                                      <p:tavLst>
                                        <p:tav tm="0">
                                          <p:val>
                                            <p:fltVal val="0"/>
                                          </p:val>
                                        </p:tav>
                                        <p:tav tm="100000">
                                          <p:val>
                                            <p:strVal val="#ppt_h"/>
                                          </p:val>
                                        </p:tav>
                                      </p:tavLst>
                                    </p:anim>
                                    <p:animEffect transition="in" filter="fade">
                                      <p:cBhvr>
                                        <p:cTn id="67" dur="500"/>
                                        <p:tgtEl>
                                          <p:spTgt spid="58"/>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55"/>
                                        </p:tgtEl>
                                        <p:attrNameLst>
                                          <p:attrName>style.visibility</p:attrName>
                                        </p:attrNameLst>
                                      </p:cBhvr>
                                      <p:to>
                                        <p:strVal val="visible"/>
                                      </p:to>
                                    </p:set>
                                    <p:anim calcmode="lin" valueType="num">
                                      <p:cBhvr>
                                        <p:cTn id="72" dur="500" fill="hold"/>
                                        <p:tgtEl>
                                          <p:spTgt spid="55"/>
                                        </p:tgtEl>
                                        <p:attrNameLst>
                                          <p:attrName>ppt_w</p:attrName>
                                        </p:attrNameLst>
                                      </p:cBhvr>
                                      <p:tavLst>
                                        <p:tav tm="0">
                                          <p:val>
                                            <p:fltVal val="0"/>
                                          </p:val>
                                        </p:tav>
                                        <p:tav tm="100000">
                                          <p:val>
                                            <p:strVal val="#ppt_w"/>
                                          </p:val>
                                        </p:tav>
                                      </p:tavLst>
                                    </p:anim>
                                    <p:anim calcmode="lin" valueType="num">
                                      <p:cBhvr>
                                        <p:cTn id="73" dur="500" fill="hold"/>
                                        <p:tgtEl>
                                          <p:spTgt spid="55"/>
                                        </p:tgtEl>
                                        <p:attrNameLst>
                                          <p:attrName>ppt_h</p:attrName>
                                        </p:attrNameLst>
                                      </p:cBhvr>
                                      <p:tavLst>
                                        <p:tav tm="0">
                                          <p:val>
                                            <p:fltVal val="0"/>
                                          </p:val>
                                        </p:tav>
                                        <p:tav tm="100000">
                                          <p:val>
                                            <p:strVal val="#ppt_h"/>
                                          </p:val>
                                        </p:tav>
                                      </p:tavLst>
                                    </p:anim>
                                    <p:animEffect transition="in" filter="fade">
                                      <p:cBhvr>
                                        <p:cTn id="74" dur="500"/>
                                        <p:tgtEl>
                                          <p:spTgt spid="55"/>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nodeType="click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p:cTn id="79" dur="500" fill="hold"/>
                                        <p:tgtEl>
                                          <p:spTgt spid="56"/>
                                        </p:tgtEl>
                                        <p:attrNameLst>
                                          <p:attrName>ppt_w</p:attrName>
                                        </p:attrNameLst>
                                      </p:cBhvr>
                                      <p:tavLst>
                                        <p:tav tm="0">
                                          <p:val>
                                            <p:fltVal val="0"/>
                                          </p:val>
                                        </p:tav>
                                        <p:tav tm="100000">
                                          <p:val>
                                            <p:strVal val="#ppt_w"/>
                                          </p:val>
                                        </p:tav>
                                      </p:tavLst>
                                    </p:anim>
                                    <p:anim calcmode="lin" valueType="num">
                                      <p:cBhvr>
                                        <p:cTn id="80" dur="500" fill="hold"/>
                                        <p:tgtEl>
                                          <p:spTgt spid="56"/>
                                        </p:tgtEl>
                                        <p:attrNameLst>
                                          <p:attrName>ppt_h</p:attrName>
                                        </p:attrNameLst>
                                      </p:cBhvr>
                                      <p:tavLst>
                                        <p:tav tm="0">
                                          <p:val>
                                            <p:fltVal val="0"/>
                                          </p:val>
                                        </p:tav>
                                        <p:tav tm="100000">
                                          <p:val>
                                            <p:strVal val="#ppt_h"/>
                                          </p:val>
                                        </p:tav>
                                      </p:tavLst>
                                    </p:anim>
                                    <p:animEffect transition="in" filter="fade">
                                      <p:cBhvr>
                                        <p:cTn id="81" dur="500"/>
                                        <p:tgtEl>
                                          <p:spTgt spid="56"/>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nodeType="clickEffect">
                                  <p:stCondLst>
                                    <p:cond delay="0"/>
                                  </p:stCondLst>
                                  <p:childTnLst>
                                    <p:set>
                                      <p:cBhvr>
                                        <p:cTn id="85" dur="1" fill="hold">
                                          <p:stCondLst>
                                            <p:cond delay="0"/>
                                          </p:stCondLst>
                                        </p:cTn>
                                        <p:tgtEl>
                                          <p:spTgt spid="69"/>
                                        </p:tgtEl>
                                        <p:attrNameLst>
                                          <p:attrName>style.visibility</p:attrName>
                                        </p:attrNameLst>
                                      </p:cBhvr>
                                      <p:to>
                                        <p:strVal val="visible"/>
                                      </p:to>
                                    </p:set>
                                    <p:anim calcmode="lin" valueType="num">
                                      <p:cBhvr>
                                        <p:cTn id="86" dur="500" fill="hold"/>
                                        <p:tgtEl>
                                          <p:spTgt spid="69"/>
                                        </p:tgtEl>
                                        <p:attrNameLst>
                                          <p:attrName>ppt_w</p:attrName>
                                        </p:attrNameLst>
                                      </p:cBhvr>
                                      <p:tavLst>
                                        <p:tav tm="0">
                                          <p:val>
                                            <p:fltVal val="0"/>
                                          </p:val>
                                        </p:tav>
                                        <p:tav tm="100000">
                                          <p:val>
                                            <p:strVal val="#ppt_w"/>
                                          </p:val>
                                        </p:tav>
                                      </p:tavLst>
                                    </p:anim>
                                    <p:anim calcmode="lin" valueType="num">
                                      <p:cBhvr>
                                        <p:cTn id="87" dur="500" fill="hold"/>
                                        <p:tgtEl>
                                          <p:spTgt spid="69"/>
                                        </p:tgtEl>
                                        <p:attrNameLst>
                                          <p:attrName>ppt_h</p:attrName>
                                        </p:attrNameLst>
                                      </p:cBhvr>
                                      <p:tavLst>
                                        <p:tav tm="0">
                                          <p:val>
                                            <p:fltVal val="0"/>
                                          </p:val>
                                        </p:tav>
                                        <p:tav tm="100000">
                                          <p:val>
                                            <p:strVal val="#ppt_h"/>
                                          </p:val>
                                        </p:tav>
                                      </p:tavLst>
                                    </p:anim>
                                    <p:animEffect transition="in" filter="fade">
                                      <p:cBhvr>
                                        <p:cTn id="88" dur="500"/>
                                        <p:tgtEl>
                                          <p:spTgt spid="69"/>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grpId="0" nodeType="clickEffect">
                                  <p:stCondLst>
                                    <p:cond delay="0"/>
                                  </p:stCondLst>
                                  <p:childTnLst>
                                    <p:set>
                                      <p:cBhvr>
                                        <p:cTn id="92" dur="1" fill="hold">
                                          <p:stCondLst>
                                            <p:cond delay="0"/>
                                          </p:stCondLst>
                                        </p:cTn>
                                        <p:tgtEl>
                                          <p:spTgt spid="54"/>
                                        </p:tgtEl>
                                        <p:attrNameLst>
                                          <p:attrName>style.visibility</p:attrName>
                                        </p:attrNameLst>
                                      </p:cBhvr>
                                      <p:to>
                                        <p:strVal val="visible"/>
                                      </p:to>
                                    </p:set>
                                    <p:anim calcmode="lin" valueType="num">
                                      <p:cBhvr>
                                        <p:cTn id="93" dur="1000" fill="hold"/>
                                        <p:tgtEl>
                                          <p:spTgt spid="54"/>
                                        </p:tgtEl>
                                        <p:attrNameLst>
                                          <p:attrName>ppt_w</p:attrName>
                                        </p:attrNameLst>
                                      </p:cBhvr>
                                      <p:tavLst>
                                        <p:tav tm="0">
                                          <p:val>
                                            <p:fltVal val="0"/>
                                          </p:val>
                                        </p:tav>
                                        <p:tav tm="100000">
                                          <p:val>
                                            <p:strVal val="#ppt_w"/>
                                          </p:val>
                                        </p:tav>
                                      </p:tavLst>
                                    </p:anim>
                                    <p:anim calcmode="lin" valueType="num">
                                      <p:cBhvr>
                                        <p:cTn id="94" dur="1000" fill="hold"/>
                                        <p:tgtEl>
                                          <p:spTgt spid="54"/>
                                        </p:tgtEl>
                                        <p:attrNameLst>
                                          <p:attrName>ppt_h</p:attrName>
                                        </p:attrNameLst>
                                      </p:cBhvr>
                                      <p:tavLst>
                                        <p:tav tm="0">
                                          <p:val>
                                            <p:fltVal val="0"/>
                                          </p:val>
                                        </p:tav>
                                        <p:tav tm="100000">
                                          <p:val>
                                            <p:strVal val="#ppt_h"/>
                                          </p:val>
                                        </p:tav>
                                      </p:tavLst>
                                    </p:anim>
                                    <p:anim calcmode="lin" valueType="num">
                                      <p:cBhvr>
                                        <p:cTn id="95" dur="1000" fill="hold"/>
                                        <p:tgtEl>
                                          <p:spTgt spid="54"/>
                                        </p:tgtEl>
                                        <p:attrNameLst>
                                          <p:attrName>style.rotation</p:attrName>
                                        </p:attrNameLst>
                                      </p:cBhvr>
                                      <p:tavLst>
                                        <p:tav tm="0">
                                          <p:val>
                                            <p:fltVal val="90"/>
                                          </p:val>
                                        </p:tav>
                                        <p:tav tm="100000">
                                          <p:val>
                                            <p:fltVal val="0"/>
                                          </p:val>
                                        </p:tav>
                                      </p:tavLst>
                                    </p:anim>
                                    <p:animEffect transition="in" filter="fade">
                                      <p:cBhvr>
                                        <p:cTn id="96" dur="1000"/>
                                        <p:tgtEl>
                                          <p:spTgt spid="54"/>
                                        </p:tgtEl>
                                      </p:cBhvr>
                                    </p:animEffec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53"/>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53" presetClass="entr" presetSubtype="16" fill="hold" nodeType="clickEffect">
                                  <p:stCondLst>
                                    <p:cond delay="0"/>
                                  </p:stCondLst>
                                  <p:childTnLst>
                                    <p:set>
                                      <p:cBhvr>
                                        <p:cTn id="104" dur="1" fill="hold">
                                          <p:stCondLst>
                                            <p:cond delay="0"/>
                                          </p:stCondLst>
                                        </p:cTn>
                                        <p:tgtEl>
                                          <p:spTgt spid="1040"/>
                                        </p:tgtEl>
                                        <p:attrNameLst>
                                          <p:attrName>style.visibility</p:attrName>
                                        </p:attrNameLst>
                                      </p:cBhvr>
                                      <p:to>
                                        <p:strVal val="visible"/>
                                      </p:to>
                                    </p:set>
                                    <p:anim calcmode="lin" valueType="num">
                                      <p:cBhvr>
                                        <p:cTn id="105" dur="500" fill="hold"/>
                                        <p:tgtEl>
                                          <p:spTgt spid="1040"/>
                                        </p:tgtEl>
                                        <p:attrNameLst>
                                          <p:attrName>ppt_w</p:attrName>
                                        </p:attrNameLst>
                                      </p:cBhvr>
                                      <p:tavLst>
                                        <p:tav tm="0">
                                          <p:val>
                                            <p:fltVal val="0"/>
                                          </p:val>
                                        </p:tav>
                                        <p:tav tm="100000">
                                          <p:val>
                                            <p:strVal val="#ppt_w"/>
                                          </p:val>
                                        </p:tav>
                                      </p:tavLst>
                                    </p:anim>
                                    <p:anim calcmode="lin" valueType="num">
                                      <p:cBhvr>
                                        <p:cTn id="106" dur="500" fill="hold"/>
                                        <p:tgtEl>
                                          <p:spTgt spid="1040"/>
                                        </p:tgtEl>
                                        <p:attrNameLst>
                                          <p:attrName>ppt_h</p:attrName>
                                        </p:attrNameLst>
                                      </p:cBhvr>
                                      <p:tavLst>
                                        <p:tav tm="0">
                                          <p:val>
                                            <p:fltVal val="0"/>
                                          </p:val>
                                        </p:tav>
                                        <p:tav tm="100000">
                                          <p:val>
                                            <p:strVal val="#ppt_h"/>
                                          </p:val>
                                        </p:tav>
                                      </p:tavLst>
                                    </p:anim>
                                    <p:animEffect transition="in" filter="fade">
                                      <p:cBhvr>
                                        <p:cTn id="107" dur="500"/>
                                        <p:tgtEl>
                                          <p:spTgt spid="1040"/>
                                        </p:tgtEl>
                                      </p:cBhvr>
                                    </p:animEffect>
                                  </p:childTnLst>
                                </p:cTn>
                              </p:par>
                            </p:childTnLst>
                          </p:cTn>
                        </p:par>
                      </p:childTnLst>
                    </p:cTn>
                  </p:par>
                  <p:par>
                    <p:cTn id="108" fill="hold">
                      <p:stCondLst>
                        <p:cond delay="indefinite"/>
                      </p:stCondLst>
                      <p:childTnLst>
                        <p:par>
                          <p:cTn id="109" fill="hold">
                            <p:stCondLst>
                              <p:cond delay="0"/>
                            </p:stCondLst>
                            <p:childTnLst>
                              <p:par>
                                <p:cTn id="110" presetID="53" presetClass="entr" presetSubtype="16" fill="hold" nodeType="clickEffect">
                                  <p:stCondLst>
                                    <p:cond delay="0"/>
                                  </p:stCondLst>
                                  <p:childTnLst>
                                    <p:set>
                                      <p:cBhvr>
                                        <p:cTn id="111" dur="1" fill="hold">
                                          <p:stCondLst>
                                            <p:cond delay="0"/>
                                          </p:stCondLst>
                                        </p:cTn>
                                        <p:tgtEl>
                                          <p:spTgt spid="84"/>
                                        </p:tgtEl>
                                        <p:attrNameLst>
                                          <p:attrName>style.visibility</p:attrName>
                                        </p:attrNameLst>
                                      </p:cBhvr>
                                      <p:to>
                                        <p:strVal val="visible"/>
                                      </p:to>
                                    </p:set>
                                    <p:anim calcmode="lin" valueType="num">
                                      <p:cBhvr>
                                        <p:cTn id="112" dur="500" fill="hold"/>
                                        <p:tgtEl>
                                          <p:spTgt spid="84"/>
                                        </p:tgtEl>
                                        <p:attrNameLst>
                                          <p:attrName>ppt_w</p:attrName>
                                        </p:attrNameLst>
                                      </p:cBhvr>
                                      <p:tavLst>
                                        <p:tav tm="0">
                                          <p:val>
                                            <p:fltVal val="0"/>
                                          </p:val>
                                        </p:tav>
                                        <p:tav tm="100000">
                                          <p:val>
                                            <p:strVal val="#ppt_w"/>
                                          </p:val>
                                        </p:tav>
                                      </p:tavLst>
                                    </p:anim>
                                    <p:anim calcmode="lin" valueType="num">
                                      <p:cBhvr>
                                        <p:cTn id="113" dur="500" fill="hold"/>
                                        <p:tgtEl>
                                          <p:spTgt spid="84"/>
                                        </p:tgtEl>
                                        <p:attrNameLst>
                                          <p:attrName>ppt_h</p:attrName>
                                        </p:attrNameLst>
                                      </p:cBhvr>
                                      <p:tavLst>
                                        <p:tav tm="0">
                                          <p:val>
                                            <p:fltVal val="0"/>
                                          </p:val>
                                        </p:tav>
                                        <p:tav tm="100000">
                                          <p:val>
                                            <p:strVal val="#ppt_h"/>
                                          </p:val>
                                        </p:tav>
                                      </p:tavLst>
                                    </p:anim>
                                    <p:animEffect transition="in" filter="fade">
                                      <p:cBhvr>
                                        <p:cTn id="114" dur="500"/>
                                        <p:tgtEl>
                                          <p:spTgt spid="84"/>
                                        </p:tgtEl>
                                      </p:cBhvr>
                                    </p:animEffect>
                                  </p:childTnLst>
                                </p:cTn>
                              </p:par>
                            </p:childTnLst>
                          </p:cTn>
                        </p:par>
                      </p:childTnLst>
                    </p:cTn>
                  </p:par>
                  <p:par>
                    <p:cTn id="115" fill="hold">
                      <p:stCondLst>
                        <p:cond delay="indefinite"/>
                      </p:stCondLst>
                      <p:childTnLst>
                        <p:par>
                          <p:cTn id="116" fill="hold">
                            <p:stCondLst>
                              <p:cond delay="0"/>
                            </p:stCondLst>
                            <p:childTnLst>
                              <p:par>
                                <p:cTn id="117" presetID="53" presetClass="entr" presetSubtype="16" fill="hold" nodeType="clickEffect">
                                  <p:stCondLst>
                                    <p:cond delay="0"/>
                                  </p:stCondLst>
                                  <p:childTnLst>
                                    <p:set>
                                      <p:cBhvr>
                                        <p:cTn id="118" dur="1" fill="hold">
                                          <p:stCondLst>
                                            <p:cond delay="0"/>
                                          </p:stCondLst>
                                        </p:cTn>
                                        <p:tgtEl>
                                          <p:spTgt spid="86"/>
                                        </p:tgtEl>
                                        <p:attrNameLst>
                                          <p:attrName>style.visibility</p:attrName>
                                        </p:attrNameLst>
                                      </p:cBhvr>
                                      <p:to>
                                        <p:strVal val="visible"/>
                                      </p:to>
                                    </p:set>
                                    <p:anim calcmode="lin" valueType="num">
                                      <p:cBhvr>
                                        <p:cTn id="119" dur="500" fill="hold"/>
                                        <p:tgtEl>
                                          <p:spTgt spid="86"/>
                                        </p:tgtEl>
                                        <p:attrNameLst>
                                          <p:attrName>ppt_w</p:attrName>
                                        </p:attrNameLst>
                                      </p:cBhvr>
                                      <p:tavLst>
                                        <p:tav tm="0">
                                          <p:val>
                                            <p:fltVal val="0"/>
                                          </p:val>
                                        </p:tav>
                                        <p:tav tm="100000">
                                          <p:val>
                                            <p:strVal val="#ppt_w"/>
                                          </p:val>
                                        </p:tav>
                                      </p:tavLst>
                                    </p:anim>
                                    <p:anim calcmode="lin" valueType="num">
                                      <p:cBhvr>
                                        <p:cTn id="120" dur="500" fill="hold"/>
                                        <p:tgtEl>
                                          <p:spTgt spid="86"/>
                                        </p:tgtEl>
                                        <p:attrNameLst>
                                          <p:attrName>ppt_h</p:attrName>
                                        </p:attrNameLst>
                                      </p:cBhvr>
                                      <p:tavLst>
                                        <p:tav tm="0">
                                          <p:val>
                                            <p:fltVal val="0"/>
                                          </p:val>
                                        </p:tav>
                                        <p:tav tm="100000">
                                          <p:val>
                                            <p:strVal val="#ppt_h"/>
                                          </p:val>
                                        </p:tav>
                                      </p:tavLst>
                                    </p:anim>
                                    <p:animEffect transition="in" filter="fade">
                                      <p:cBhvr>
                                        <p:cTn id="121" dur="500"/>
                                        <p:tgtEl>
                                          <p:spTgt spid="86"/>
                                        </p:tgtEl>
                                      </p:cBhvr>
                                    </p:animEffect>
                                  </p:childTnLst>
                                </p:cTn>
                              </p:par>
                            </p:childTnLst>
                          </p:cTn>
                        </p:par>
                      </p:childTnLst>
                    </p:cTn>
                  </p:par>
                  <p:par>
                    <p:cTn id="122" fill="hold">
                      <p:stCondLst>
                        <p:cond delay="indefinite"/>
                      </p:stCondLst>
                      <p:childTnLst>
                        <p:par>
                          <p:cTn id="123" fill="hold">
                            <p:stCondLst>
                              <p:cond delay="0"/>
                            </p:stCondLst>
                            <p:childTnLst>
                              <p:par>
                                <p:cTn id="124" presetID="1" presetClass="entr" presetSubtype="0" fill="hold" grpId="0" nodeType="clickEffect">
                                  <p:stCondLst>
                                    <p:cond delay="0"/>
                                  </p:stCondLst>
                                  <p:childTnLst>
                                    <p:set>
                                      <p:cBhvr>
                                        <p:cTn id="125" dur="1" fill="hold">
                                          <p:stCondLst>
                                            <p:cond delay="0"/>
                                          </p:stCondLst>
                                        </p:cTn>
                                        <p:tgtEl>
                                          <p:spTgt spid="10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55" grpId="0" animBg="1"/>
      <p:bldP spid="53" grpId="0" animBg="1"/>
      <p:bldP spid="54" grpId="0" animBg="1"/>
      <p:bldP spid="1032" grpId="0"/>
      <p:bldP spid="1033" grpId="0" animBg="1"/>
      <p:bldP spid="104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Etude de cas : </a:t>
            </a:r>
            <a:r>
              <a:rPr lang="fr-FR" dirty="0" smtClean="0"/>
              <a:t/>
            </a:r>
            <a:br>
              <a:rPr lang="fr-FR" dirty="0" smtClean="0"/>
            </a:br>
            <a:r>
              <a:rPr lang="fr-FR" dirty="0" smtClean="0"/>
              <a:t>Moodle </a:t>
            </a:r>
            <a:r>
              <a:rPr lang="fr-FR" dirty="0"/>
              <a:t>en RDC</a:t>
            </a:r>
          </a:p>
        </p:txBody>
      </p:sp>
      <p:pic>
        <p:nvPicPr>
          <p:cNvPr id="7" name="Espace réservé du contenu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84173" y="1417638"/>
            <a:ext cx="3988277" cy="4074979"/>
          </a:xfrm>
        </p:spPr>
      </p:pic>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28</a:t>
            </a:fld>
            <a:endParaRPr lang="fr-FR" altLang="fr-FR"/>
          </a:p>
        </p:txBody>
      </p:sp>
      <p:pic>
        <p:nvPicPr>
          <p:cNvPr id="6" name="Picture 2" descr="http://hmf.enseeiht.fr/travaux/CD0809/bei/beiere/groupe5/sites/default/files/images/RDC.preview.JPG"/>
          <p:cNvPicPr>
            <a:picLocks noChangeAspect="1" noChangeArrowheads="1"/>
          </p:cNvPicPr>
          <p:nvPr/>
        </p:nvPicPr>
        <p:blipFill rotWithShape="1">
          <a:blip r:embed="rId3">
            <a:extLst>
              <a:ext uri="{28A0092B-C50C-407E-A947-70E740481C1C}">
                <a14:useLocalDpi xmlns:a14="http://schemas.microsoft.com/office/drawing/2010/main" val="0"/>
              </a:ext>
            </a:extLst>
          </a:blip>
          <a:srcRect r="59224"/>
          <a:stretch/>
        </p:blipFill>
        <p:spPr bwMode="auto">
          <a:xfrm>
            <a:off x="457200" y="1560916"/>
            <a:ext cx="3031589" cy="3903259"/>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4184173" y="4921891"/>
            <a:ext cx="1988027" cy="369332"/>
          </a:xfrm>
          <a:prstGeom prst="rect">
            <a:avLst/>
          </a:prstGeom>
          <a:solidFill>
            <a:schemeClr val="bg1"/>
          </a:solidFill>
        </p:spPr>
        <p:txBody>
          <a:bodyPr wrap="square" rtlCol="0">
            <a:spAutoFit/>
          </a:bodyPr>
          <a:lstStyle/>
          <a:p>
            <a:endParaRPr lang="fr-FR" dirty="0"/>
          </a:p>
        </p:txBody>
      </p:sp>
      <p:sp>
        <p:nvSpPr>
          <p:cNvPr id="3" name="ZoneTexte 2"/>
          <p:cNvSpPr txBox="1"/>
          <p:nvPr/>
        </p:nvSpPr>
        <p:spPr>
          <a:xfrm>
            <a:off x="6019800" y="5602514"/>
            <a:ext cx="2736647" cy="646331"/>
          </a:xfrm>
          <a:prstGeom prst="rect">
            <a:avLst/>
          </a:prstGeom>
          <a:noFill/>
        </p:spPr>
        <p:txBody>
          <a:bodyPr wrap="none" rtlCol="0">
            <a:spAutoFit/>
          </a:bodyPr>
          <a:lstStyle/>
          <a:p>
            <a:r>
              <a:rPr lang="fr-FR" dirty="0" smtClean="0"/>
              <a:t>80 millions d’habitants</a:t>
            </a:r>
          </a:p>
          <a:p>
            <a:r>
              <a:rPr lang="fr-FR" dirty="0" smtClean="0"/>
              <a:t>2 345 410 km² (57 x Suisse)</a:t>
            </a:r>
            <a:endParaRPr lang="fr-FR" dirty="0"/>
          </a:p>
        </p:txBody>
      </p:sp>
    </p:spTree>
    <p:extLst>
      <p:ext uri="{BB962C8B-B14F-4D97-AF65-F5344CB8AC3E}">
        <p14:creationId xmlns:p14="http://schemas.microsoft.com/office/powerpoint/2010/main" val="4077526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Paysage </a:t>
            </a:r>
            <a:r>
              <a:rPr lang="fr-FR" dirty="0"/>
              <a:t>éducatif – RDC</a:t>
            </a:r>
          </a:p>
        </p:txBody>
      </p:sp>
      <p:sp>
        <p:nvSpPr>
          <p:cNvPr id="3" name="Espace réservé du contenu 2"/>
          <p:cNvSpPr>
            <a:spLocks noGrp="1"/>
          </p:cNvSpPr>
          <p:nvPr>
            <p:ph idx="1"/>
          </p:nvPr>
        </p:nvSpPr>
        <p:spPr>
          <a:xfrm>
            <a:off x="457200" y="1600200"/>
            <a:ext cx="3929063" cy="4525963"/>
          </a:xfrm>
        </p:spPr>
        <p:txBody>
          <a:bodyPr>
            <a:normAutofit fontScale="85000" lnSpcReduction="10000"/>
          </a:bodyPr>
          <a:lstStyle/>
          <a:p>
            <a:r>
              <a:rPr lang="fr-FR" dirty="0"/>
              <a:t>Choix stratégiques et politiques sectorielles</a:t>
            </a:r>
          </a:p>
          <a:p>
            <a:pPr lvl="1">
              <a:buFontTx/>
              <a:buChar char="-"/>
            </a:pPr>
            <a:r>
              <a:rPr lang="fr-FR" dirty="0"/>
              <a:t>Loi-cadre de l’enseignement (février 2014): intégration </a:t>
            </a:r>
            <a:r>
              <a:rPr lang="fr-FR" dirty="0" smtClean="0"/>
              <a:t>pédagogique </a:t>
            </a:r>
            <a:r>
              <a:rPr lang="fr-FR" dirty="0"/>
              <a:t>des </a:t>
            </a:r>
            <a:r>
              <a:rPr lang="fr-FR" dirty="0" err="1"/>
              <a:t>TICs</a:t>
            </a:r>
            <a:r>
              <a:rPr lang="fr-FR" dirty="0"/>
              <a:t> et choix de l’</a:t>
            </a:r>
            <a:r>
              <a:rPr lang="fr-FR" b="1" dirty="0"/>
              <a:t>enseignement à distance </a:t>
            </a:r>
            <a:r>
              <a:rPr lang="fr-FR" dirty="0"/>
              <a:t>comme une </a:t>
            </a:r>
            <a:r>
              <a:rPr lang="fr-FR" b="1" dirty="0"/>
              <a:t>option fondamentale de l’enseignement national</a:t>
            </a:r>
          </a:p>
          <a:p>
            <a:pPr lvl="1">
              <a:buFontTx/>
              <a:buChar char="-"/>
            </a:pPr>
            <a:r>
              <a:rPr lang="fr-FR" dirty="0"/>
              <a:t>Politique Nationale de l’Enseignement Ouvert et à Distance (EOD)/SADC (juillet 2012)</a:t>
            </a:r>
          </a:p>
          <a:p>
            <a:endParaRPr lang="fr-FR" dirty="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29</a:t>
            </a:fld>
            <a:endParaRPr lang="fr-FR" altLang="fr-FR"/>
          </a:p>
        </p:txBody>
      </p:sp>
      <p:pic>
        <p:nvPicPr>
          <p:cNvPr id="6" name="Picture 3"/>
          <p:cNvPicPr>
            <a:picLocks noChangeAspect="1"/>
          </p:cNvPicPr>
          <p:nvPr/>
        </p:nvPicPr>
        <p:blipFill>
          <a:blip r:embed="rId2"/>
          <a:srcRect/>
          <a:stretch>
            <a:fillRect/>
          </a:stretch>
        </p:blipFill>
        <p:spPr bwMode="auto">
          <a:xfrm>
            <a:off x="4427681" y="2076450"/>
            <a:ext cx="4343400" cy="3048000"/>
          </a:xfrm>
          <a:prstGeom prst="rect">
            <a:avLst/>
          </a:prstGeom>
          <a:noFill/>
          <a:ln w="9525">
            <a:noFill/>
            <a:miter lim="800000"/>
            <a:headEnd/>
            <a:tailEnd/>
          </a:ln>
        </p:spPr>
      </p:pic>
    </p:spTree>
    <p:extLst>
      <p:ext uri="{BB962C8B-B14F-4D97-AF65-F5344CB8AC3E}">
        <p14:creationId xmlns:p14="http://schemas.microsoft.com/office/powerpoint/2010/main" val="2663119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Paysage </a:t>
            </a:r>
            <a:r>
              <a:rPr lang="fr-FR" dirty="0"/>
              <a:t>éducatif – RDC</a:t>
            </a:r>
          </a:p>
        </p:txBody>
      </p:sp>
      <p:sp>
        <p:nvSpPr>
          <p:cNvPr id="3" name="Espace réservé du contenu 2"/>
          <p:cNvSpPr>
            <a:spLocks noGrp="1"/>
          </p:cNvSpPr>
          <p:nvPr>
            <p:ph idx="1"/>
          </p:nvPr>
        </p:nvSpPr>
        <p:spPr>
          <a:xfrm>
            <a:off x="457200" y="1600200"/>
            <a:ext cx="3929063" cy="4525963"/>
          </a:xfrm>
        </p:spPr>
        <p:txBody>
          <a:bodyPr>
            <a:normAutofit fontScale="85000" lnSpcReduction="10000"/>
          </a:bodyPr>
          <a:lstStyle/>
          <a:p>
            <a:r>
              <a:rPr lang="fr-FR" dirty="0"/>
              <a:t>Choix stratégiques et politiques sectorielles (suite)</a:t>
            </a:r>
          </a:p>
          <a:p>
            <a:pPr lvl="1">
              <a:buFontTx/>
              <a:buChar char="-"/>
            </a:pPr>
            <a:r>
              <a:rPr lang="fr-FR" dirty="0"/>
              <a:t>Stratégie Sectorielle de l’Education et de la Formation (2016-2025</a:t>
            </a:r>
            <a:r>
              <a:rPr lang="fr-FR" dirty="0" smtClean="0"/>
              <a:t>) :</a:t>
            </a:r>
            <a:endParaRPr lang="fr-FR" dirty="0"/>
          </a:p>
          <a:p>
            <a:pPr lvl="1">
              <a:buFontTx/>
              <a:buChar char="-"/>
            </a:pPr>
            <a:r>
              <a:rPr lang="fr-FR" dirty="0"/>
              <a:t>Réforme des « humanités pédagogiques » (</a:t>
            </a:r>
            <a:r>
              <a:rPr lang="fr-FR" dirty="0" smtClean="0"/>
              <a:t>niveaux </a:t>
            </a:r>
            <a:r>
              <a:rPr lang="fr-FR" dirty="0"/>
              <a:t>primaire et secondaire)</a:t>
            </a:r>
          </a:p>
          <a:p>
            <a:pPr lvl="1">
              <a:buFontTx/>
              <a:buChar char="-"/>
            </a:pPr>
            <a:r>
              <a:rPr lang="fr-FR" dirty="0"/>
              <a:t>Réforme </a:t>
            </a:r>
            <a:r>
              <a:rPr lang="fr-FR" dirty="0" smtClean="0"/>
              <a:t>LMD : </a:t>
            </a:r>
            <a:r>
              <a:rPr lang="fr-FR" dirty="0"/>
              <a:t>Moodle au service de la réforme </a:t>
            </a:r>
            <a:r>
              <a:rPr lang="fr-FR" dirty="0" err="1"/>
              <a:t>curriculaire</a:t>
            </a:r>
            <a:r>
              <a:rPr lang="fr-FR" dirty="0"/>
              <a:t> (niveau supérieur)</a:t>
            </a:r>
          </a:p>
          <a:p>
            <a:endParaRPr lang="fr-FR" dirty="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30</a:t>
            </a:fld>
            <a:endParaRPr lang="fr-FR" altLang="fr-F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2931" y="1829166"/>
            <a:ext cx="4300538" cy="3582256"/>
          </a:xfrm>
          <a:prstGeom prst="rect">
            <a:avLst/>
          </a:prstGeom>
        </p:spPr>
      </p:pic>
    </p:spTree>
    <p:extLst>
      <p:ext uri="{BB962C8B-B14F-4D97-AF65-F5344CB8AC3E}">
        <p14:creationId xmlns:p14="http://schemas.microsoft.com/office/powerpoint/2010/main" val="2327539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Paysage </a:t>
            </a:r>
            <a:r>
              <a:rPr lang="fr-FR" dirty="0"/>
              <a:t>éducatif – RDC</a:t>
            </a:r>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31</a:t>
            </a:fld>
            <a:endParaRPr lang="fr-FR" altLang="fr-FR"/>
          </a:p>
        </p:txBody>
      </p:sp>
      <p:pic>
        <p:nvPicPr>
          <p:cNvPr id="6" name="Espace réservé du contenu 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767466" y="1600200"/>
            <a:ext cx="3988277" cy="4074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Espace réservé du contenu 2"/>
          <p:cNvSpPr>
            <a:spLocks noGrp="1"/>
          </p:cNvSpPr>
          <p:nvPr>
            <p:ph idx="1"/>
          </p:nvPr>
        </p:nvSpPr>
        <p:spPr>
          <a:xfrm>
            <a:off x="457200" y="1600200"/>
            <a:ext cx="5087258" cy="4525963"/>
          </a:xfrm>
        </p:spPr>
        <p:txBody>
          <a:bodyPr>
            <a:normAutofit/>
          </a:bodyPr>
          <a:lstStyle/>
          <a:p>
            <a:r>
              <a:rPr lang="fr-FR" dirty="0"/>
              <a:t>Choix stratégiques et politiques sectorielles (suite)</a:t>
            </a:r>
          </a:p>
          <a:p>
            <a:pPr lvl="1">
              <a:buFontTx/>
              <a:buChar char="-"/>
            </a:pPr>
            <a:r>
              <a:rPr lang="fr-FR" dirty="0"/>
              <a:t>Formation continue des enseignants du </a:t>
            </a:r>
            <a:r>
              <a:rPr lang="fr-FR" dirty="0" smtClean="0"/>
              <a:t>primaire : </a:t>
            </a:r>
            <a:endParaRPr lang="fr-FR" dirty="0"/>
          </a:p>
          <a:p>
            <a:pPr lvl="2"/>
            <a:r>
              <a:rPr lang="fr-FR" dirty="0"/>
              <a:t>Immensité du pays (un ‘sous-continent</a:t>
            </a:r>
            <a:r>
              <a:rPr lang="fr-FR" dirty="0" smtClean="0"/>
              <a:t>’)</a:t>
            </a:r>
            <a:endParaRPr lang="fr-FR" dirty="0"/>
          </a:p>
        </p:txBody>
      </p:sp>
      <p:sp>
        <p:nvSpPr>
          <p:cNvPr id="7" name="ZoneTexte 6"/>
          <p:cNvSpPr txBox="1"/>
          <p:nvPr/>
        </p:nvSpPr>
        <p:spPr>
          <a:xfrm>
            <a:off x="4773577" y="5245209"/>
            <a:ext cx="1988027" cy="369332"/>
          </a:xfrm>
          <a:prstGeom prst="rect">
            <a:avLst/>
          </a:prstGeom>
          <a:solidFill>
            <a:schemeClr val="bg1"/>
          </a:solidFill>
        </p:spPr>
        <p:txBody>
          <a:bodyPr wrap="square" rtlCol="0">
            <a:spAutoFit/>
          </a:bodyPr>
          <a:lstStyle/>
          <a:p>
            <a:endParaRPr lang="fr-FR" dirty="0"/>
          </a:p>
        </p:txBody>
      </p:sp>
    </p:spTree>
    <p:extLst>
      <p:ext uri="{BB962C8B-B14F-4D97-AF65-F5344CB8AC3E}">
        <p14:creationId xmlns:p14="http://schemas.microsoft.com/office/powerpoint/2010/main" val="3495516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Paysage </a:t>
            </a:r>
            <a:r>
              <a:rPr lang="fr-FR" dirty="0"/>
              <a:t>éducatif – RDC</a:t>
            </a:r>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32</a:t>
            </a:fld>
            <a:endParaRPr lang="fr-FR" altLang="fr-FR"/>
          </a:p>
        </p:txBody>
      </p:sp>
      <p:sp>
        <p:nvSpPr>
          <p:cNvPr id="3" name="Espace réservé du contenu 2"/>
          <p:cNvSpPr>
            <a:spLocks noGrp="1"/>
          </p:cNvSpPr>
          <p:nvPr>
            <p:ph idx="1"/>
          </p:nvPr>
        </p:nvSpPr>
        <p:spPr>
          <a:xfrm>
            <a:off x="457200" y="1600200"/>
            <a:ext cx="5087258" cy="4525963"/>
          </a:xfrm>
        </p:spPr>
        <p:txBody>
          <a:bodyPr>
            <a:normAutofit/>
          </a:bodyPr>
          <a:lstStyle/>
          <a:p>
            <a:r>
              <a:rPr lang="fr-FR" dirty="0"/>
              <a:t>Choix stratégiques et politiques sectorielles (suite)</a:t>
            </a:r>
          </a:p>
          <a:p>
            <a:pPr lvl="1">
              <a:buFontTx/>
              <a:buChar char="-"/>
            </a:pPr>
            <a:r>
              <a:rPr lang="fr-FR" dirty="0"/>
              <a:t>Formation continue des enseignants du </a:t>
            </a:r>
            <a:r>
              <a:rPr lang="fr-FR" dirty="0" smtClean="0"/>
              <a:t>primaire : </a:t>
            </a:r>
            <a:endParaRPr lang="fr-FR" dirty="0"/>
          </a:p>
          <a:p>
            <a:pPr lvl="2"/>
            <a:r>
              <a:rPr lang="fr-FR" dirty="0"/>
              <a:t>Immensité du pays (un ‘sous-continent’)</a:t>
            </a:r>
          </a:p>
          <a:p>
            <a:pPr lvl="2"/>
            <a:r>
              <a:rPr lang="fr-FR" dirty="0"/>
              <a:t>Problème d’accessibilité</a:t>
            </a:r>
          </a:p>
          <a:p>
            <a:pPr lvl="2"/>
            <a:r>
              <a:rPr lang="fr-FR" dirty="0"/>
              <a:t>Nombre important d’enseignants à former et dispersion à travers le </a:t>
            </a:r>
            <a:r>
              <a:rPr lang="fr-FR" dirty="0" smtClean="0"/>
              <a:t>pays</a:t>
            </a:r>
            <a:endParaRPr lang="fr-FR" dirty="0"/>
          </a:p>
        </p:txBody>
      </p:sp>
      <p:sp>
        <p:nvSpPr>
          <p:cNvPr id="7" name="ZoneTexte 6"/>
          <p:cNvSpPr txBox="1"/>
          <p:nvPr/>
        </p:nvSpPr>
        <p:spPr>
          <a:xfrm>
            <a:off x="4773577" y="5245209"/>
            <a:ext cx="1988027" cy="369332"/>
          </a:xfrm>
          <a:prstGeom prst="rect">
            <a:avLst/>
          </a:prstGeom>
          <a:solidFill>
            <a:schemeClr val="bg1"/>
          </a:solidFill>
        </p:spPr>
        <p:txBody>
          <a:bodyPr wrap="square" rtlCol="0">
            <a:spAutoFit/>
          </a:bodyPr>
          <a:lstStyle/>
          <a:p>
            <a:endParaRPr lang="fr-FR" dirty="0"/>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4893" y="4552964"/>
            <a:ext cx="3206020" cy="1803386"/>
          </a:xfrm>
          <a:prstGeom prst="rect">
            <a:avLst/>
          </a:prstGeom>
        </p:spPr>
      </p:pic>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210" y="1600200"/>
            <a:ext cx="1803386" cy="2404514"/>
          </a:xfrm>
          <a:prstGeom prst="rect">
            <a:avLst/>
          </a:prstGeom>
        </p:spPr>
      </p:pic>
    </p:spTree>
    <p:extLst>
      <p:ext uri="{BB962C8B-B14F-4D97-AF65-F5344CB8AC3E}">
        <p14:creationId xmlns:p14="http://schemas.microsoft.com/office/powerpoint/2010/main" val="113713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Paysage </a:t>
            </a:r>
            <a:r>
              <a:rPr lang="fr-FR" dirty="0"/>
              <a:t>éducatif – RDC</a:t>
            </a:r>
          </a:p>
        </p:txBody>
      </p:sp>
      <p:sp>
        <p:nvSpPr>
          <p:cNvPr id="3" name="Espace réservé du contenu 2"/>
          <p:cNvSpPr>
            <a:spLocks noGrp="1"/>
          </p:cNvSpPr>
          <p:nvPr>
            <p:ph idx="1"/>
          </p:nvPr>
        </p:nvSpPr>
        <p:spPr>
          <a:xfrm>
            <a:off x="457199" y="1600200"/>
            <a:ext cx="8229601" cy="4525963"/>
          </a:xfrm>
        </p:spPr>
        <p:txBody>
          <a:bodyPr>
            <a:normAutofit/>
          </a:bodyPr>
          <a:lstStyle/>
          <a:p>
            <a:r>
              <a:rPr lang="fr-FR" dirty="0"/>
              <a:t>Choix stratégiques et politiques sectorielles (suite)</a:t>
            </a:r>
          </a:p>
          <a:p>
            <a:pPr lvl="1">
              <a:buFontTx/>
              <a:buChar char="-"/>
            </a:pPr>
            <a:r>
              <a:rPr lang="fr-FR" dirty="0" smtClean="0"/>
              <a:t>Un dispositif </a:t>
            </a:r>
            <a:r>
              <a:rPr lang="fr-FR" dirty="0"/>
              <a:t>technologique sous Moodle en appui à la formation à distance des enseignants</a:t>
            </a:r>
          </a:p>
          <a:p>
            <a:pPr lvl="2"/>
            <a:r>
              <a:rPr lang="fr-FR" dirty="0"/>
              <a:t>très faible débit d’internet pour des coûts généralement très élevés </a:t>
            </a:r>
          </a:p>
          <a:p>
            <a:pPr lvl="2"/>
            <a:r>
              <a:rPr lang="fr-FR" dirty="0"/>
              <a:t>problème d’irrégularité de l’énergie électrique</a:t>
            </a:r>
          </a:p>
          <a:p>
            <a:pPr lvl="2"/>
            <a:r>
              <a:rPr lang="fr-FR" dirty="0"/>
              <a:t>problème de l’hébergement de la plateforme</a:t>
            </a:r>
          </a:p>
          <a:p>
            <a:pPr lvl="2"/>
            <a:r>
              <a:rPr lang="fr-FR" dirty="0"/>
              <a:t>arrivée du numérique et faible </a:t>
            </a:r>
            <a:r>
              <a:rPr lang="fr-FR" dirty="0" smtClean="0"/>
              <a:t>niveau de </a:t>
            </a:r>
            <a:r>
              <a:rPr lang="fr-FR" dirty="0"/>
              <a:t>maitrise de l’outil informatique</a:t>
            </a:r>
          </a:p>
          <a:p>
            <a:pPr lvl="2"/>
            <a:r>
              <a:rPr lang="fr-FR" dirty="0"/>
              <a:t>problème de qualification des personnels techniques et d’encadrement</a:t>
            </a:r>
          </a:p>
          <a:p>
            <a:endParaRPr lang="fr-FR" dirty="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33</a:t>
            </a:fld>
            <a:endParaRPr lang="fr-FR" altLang="fr-FR"/>
          </a:p>
        </p:txBody>
      </p:sp>
    </p:spTree>
    <p:extLst>
      <p:ext uri="{BB962C8B-B14F-4D97-AF65-F5344CB8AC3E}">
        <p14:creationId xmlns:p14="http://schemas.microsoft.com/office/powerpoint/2010/main" val="2141923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Paysage </a:t>
            </a:r>
            <a:r>
              <a:rPr lang="fr-FR" dirty="0"/>
              <a:t>éducatif – RDC</a:t>
            </a:r>
          </a:p>
        </p:txBody>
      </p:sp>
      <p:sp>
        <p:nvSpPr>
          <p:cNvPr id="3" name="Espace réservé du contenu 2"/>
          <p:cNvSpPr>
            <a:spLocks noGrp="1"/>
          </p:cNvSpPr>
          <p:nvPr>
            <p:ph idx="1"/>
          </p:nvPr>
        </p:nvSpPr>
        <p:spPr>
          <a:xfrm>
            <a:off x="457200" y="1600200"/>
            <a:ext cx="8229600" cy="4525963"/>
          </a:xfrm>
        </p:spPr>
        <p:txBody>
          <a:bodyPr>
            <a:normAutofit/>
          </a:bodyPr>
          <a:lstStyle/>
          <a:p>
            <a:r>
              <a:rPr lang="fr-FR" dirty="0"/>
              <a:t>Choix stratégiques et politiques sectorielles (suite)</a:t>
            </a:r>
          </a:p>
          <a:p>
            <a:pPr lvl="1">
              <a:buFontTx/>
              <a:buChar char="-"/>
            </a:pPr>
            <a:r>
              <a:rPr lang="fr-FR" dirty="0"/>
              <a:t>Politique d’enseignement en langues nationales</a:t>
            </a:r>
          </a:p>
          <a:p>
            <a:pPr lvl="2"/>
            <a:r>
              <a:rPr lang="fr-FR" dirty="0" smtClean="0"/>
              <a:t>degrés </a:t>
            </a:r>
            <a:r>
              <a:rPr lang="fr-FR" dirty="0"/>
              <a:t>élémentaire et moyen</a:t>
            </a:r>
          </a:p>
          <a:p>
            <a:pPr lvl="2"/>
            <a:r>
              <a:rPr lang="fr-FR" dirty="0"/>
              <a:t>transition vers </a:t>
            </a:r>
            <a:r>
              <a:rPr lang="fr-FR" dirty="0" smtClean="0"/>
              <a:t>le français en </a:t>
            </a:r>
            <a:r>
              <a:rPr lang="fr-FR" dirty="0"/>
              <a:t>4</a:t>
            </a:r>
            <a:r>
              <a:rPr lang="fr-FR" baseline="30000" dirty="0"/>
              <a:t>ème</a:t>
            </a:r>
            <a:r>
              <a:rPr lang="fr-FR" dirty="0"/>
              <a:t> année</a:t>
            </a:r>
          </a:p>
          <a:p>
            <a:pPr lvl="2"/>
            <a:r>
              <a:rPr lang="fr-FR" dirty="0"/>
              <a:t>4 langues nationales (et 400+ dialectes)</a:t>
            </a:r>
          </a:p>
          <a:p>
            <a:pPr lvl="2"/>
            <a:r>
              <a:rPr lang="fr-FR" dirty="0"/>
              <a:t>les évaluations de type EGRA </a:t>
            </a:r>
            <a:r>
              <a:rPr lang="fr-FR" dirty="0" smtClean="0"/>
              <a:t>confortent ce choix politique</a:t>
            </a:r>
            <a:endParaRPr lang="fr-FR" dirty="0"/>
          </a:p>
          <a:p>
            <a:pPr lvl="2"/>
            <a:r>
              <a:rPr lang="fr-FR" dirty="0"/>
              <a:t>l’avenir de Moodle se joue aussi dans le multilinguisme</a:t>
            </a:r>
          </a:p>
          <a:p>
            <a:endParaRPr lang="fr-FR" dirty="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34</a:t>
            </a:fld>
            <a:endParaRPr lang="fr-FR" altLang="fr-FR"/>
          </a:p>
        </p:txBody>
      </p:sp>
    </p:spTree>
    <p:extLst>
      <p:ext uri="{BB962C8B-B14F-4D97-AF65-F5344CB8AC3E}">
        <p14:creationId xmlns:p14="http://schemas.microsoft.com/office/powerpoint/2010/main" val="31324587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Dispositif </a:t>
            </a:r>
            <a:r>
              <a:rPr lang="fr-FR" dirty="0" err="1" smtClean="0"/>
              <a:t>foad</a:t>
            </a:r>
            <a:r>
              <a:rPr lang="fr-FR" dirty="0" smtClean="0"/>
              <a:t> enseignement primaire</a:t>
            </a:r>
            <a:endParaRPr lang="fr-FR" dirty="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35</a:t>
            </a:fld>
            <a:endParaRPr lang="fr-FR" altLang="fr-FR"/>
          </a:p>
        </p:txBody>
      </p:sp>
      <p:sp>
        <p:nvSpPr>
          <p:cNvPr id="9" name="ZoneTexte 8"/>
          <p:cNvSpPr txBox="1"/>
          <p:nvPr/>
        </p:nvSpPr>
        <p:spPr>
          <a:xfrm>
            <a:off x="4184173" y="4921891"/>
            <a:ext cx="1988027" cy="369332"/>
          </a:xfrm>
          <a:prstGeom prst="rect">
            <a:avLst/>
          </a:prstGeom>
          <a:solidFill>
            <a:schemeClr val="bg1"/>
          </a:solidFill>
        </p:spPr>
        <p:txBody>
          <a:bodyPr wrap="square" rtlCol="0">
            <a:spAutoFit/>
          </a:bodyPr>
          <a:lstStyle/>
          <a:p>
            <a:endParaRPr lang="fr-FR" dirty="0"/>
          </a:p>
        </p:txBody>
      </p:sp>
      <p:pic>
        <p:nvPicPr>
          <p:cNvPr id="6" name="Espace réservé du contenu 6"/>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4105489" y="1417638"/>
            <a:ext cx="3988277" cy="4074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5167086" y="2177143"/>
            <a:ext cx="852714" cy="798286"/>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Rectangle 7"/>
          <p:cNvSpPr/>
          <p:nvPr/>
        </p:nvSpPr>
        <p:spPr>
          <a:xfrm>
            <a:off x="5682345" y="3091543"/>
            <a:ext cx="631371" cy="979715"/>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Ellipse 9"/>
          <p:cNvSpPr/>
          <p:nvPr/>
        </p:nvSpPr>
        <p:spPr>
          <a:xfrm>
            <a:off x="4484915" y="3265714"/>
            <a:ext cx="624115" cy="315686"/>
          </a:xfrm>
          <a:prstGeom prst="ellipse">
            <a:avLst/>
          </a:prstGeom>
          <a:noFill/>
          <a:ln w="317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12" name="Connecteur droit avec flèche 11"/>
          <p:cNvCxnSpPr/>
          <p:nvPr/>
        </p:nvCxnSpPr>
        <p:spPr>
          <a:xfrm flipV="1">
            <a:off x="4855028" y="2685143"/>
            <a:ext cx="928915" cy="580571"/>
          </a:xfrm>
          <a:prstGeom prst="straightConnector1">
            <a:avLst/>
          </a:prstGeom>
          <a:ln w="38100">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7" name="ZoneTexte 16"/>
          <p:cNvSpPr txBox="1"/>
          <p:nvPr/>
        </p:nvSpPr>
        <p:spPr>
          <a:xfrm>
            <a:off x="4542971" y="2652095"/>
            <a:ext cx="877163" cy="369332"/>
          </a:xfrm>
          <a:prstGeom prst="rect">
            <a:avLst/>
          </a:prstGeom>
          <a:noFill/>
        </p:spPr>
        <p:txBody>
          <a:bodyPr wrap="none" rtlCol="0">
            <a:spAutoFit/>
          </a:bodyPr>
          <a:lstStyle/>
          <a:p>
            <a:r>
              <a:rPr lang="fr-FR" dirty="0" smtClean="0"/>
              <a:t>800 km</a:t>
            </a:r>
            <a:endParaRPr lang="fr-FR" dirty="0"/>
          </a:p>
        </p:txBody>
      </p:sp>
      <p:sp>
        <p:nvSpPr>
          <p:cNvPr id="19" name="ZoneTexte 18"/>
          <p:cNvSpPr txBox="1"/>
          <p:nvPr/>
        </p:nvSpPr>
        <p:spPr>
          <a:xfrm>
            <a:off x="4184173" y="4948432"/>
            <a:ext cx="1988027" cy="369332"/>
          </a:xfrm>
          <a:prstGeom prst="rect">
            <a:avLst/>
          </a:prstGeom>
          <a:solidFill>
            <a:schemeClr val="bg1"/>
          </a:solidFill>
        </p:spPr>
        <p:txBody>
          <a:bodyPr wrap="square" rtlCol="0">
            <a:spAutoFit/>
          </a:bodyPr>
          <a:lstStyle/>
          <a:p>
            <a:endParaRPr lang="fr-FR" dirty="0"/>
          </a:p>
        </p:txBody>
      </p:sp>
      <p:sp>
        <p:nvSpPr>
          <p:cNvPr id="3" name="Espace réservé du contenu 2"/>
          <p:cNvSpPr>
            <a:spLocks noGrp="1"/>
          </p:cNvSpPr>
          <p:nvPr>
            <p:ph idx="1"/>
          </p:nvPr>
        </p:nvSpPr>
        <p:spPr>
          <a:xfrm>
            <a:off x="221343" y="1629230"/>
            <a:ext cx="5562600" cy="4525963"/>
          </a:xfrm>
        </p:spPr>
        <p:txBody>
          <a:bodyPr>
            <a:normAutofit fontScale="92500" lnSpcReduction="10000"/>
          </a:bodyPr>
          <a:lstStyle/>
          <a:p>
            <a:r>
              <a:rPr lang="fr-FR" dirty="0" smtClean="0"/>
              <a:t>Formation des maîtres (environ 100 000)</a:t>
            </a:r>
          </a:p>
          <a:p>
            <a:r>
              <a:rPr lang="fr-FR" dirty="0" smtClean="0"/>
              <a:t>2333 réseaux d’écoles de proximité</a:t>
            </a:r>
          </a:p>
          <a:p>
            <a:r>
              <a:rPr lang="fr-FR" dirty="0" smtClean="0"/>
              <a:t>406 inspecteurs</a:t>
            </a:r>
          </a:p>
          <a:p>
            <a:r>
              <a:rPr lang="fr-FR" dirty="0" smtClean="0"/>
              <a:t>100 conseillers </a:t>
            </a:r>
          </a:p>
          <a:p>
            <a:r>
              <a:rPr lang="fr-FR" dirty="0" smtClean="0"/>
              <a:t>35 CRESD </a:t>
            </a:r>
            <a:r>
              <a:rPr lang="fr-FR" sz="2200" dirty="0" smtClean="0"/>
              <a:t>(Centre de ressources éducatives de la sous-division)</a:t>
            </a:r>
          </a:p>
          <a:p>
            <a:r>
              <a:rPr lang="fr-FR" dirty="0" smtClean="0"/>
              <a:t>Passage à l’échelle à court terme (Partenariat Mondial pour l’Education – 100 M$)</a:t>
            </a:r>
            <a:endParaRPr lang="fr-FR" dirty="0"/>
          </a:p>
        </p:txBody>
      </p:sp>
    </p:spTree>
    <p:extLst>
      <p:ext uri="{BB962C8B-B14F-4D97-AF65-F5344CB8AC3E}">
        <p14:creationId xmlns:p14="http://schemas.microsoft.com/office/powerpoint/2010/main" val="169306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7"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36</a:t>
            </a:fld>
            <a:endParaRPr lang="fr-FR" altLang="fr-FR"/>
          </a:p>
        </p:txBody>
      </p:sp>
      <p:pic>
        <p:nvPicPr>
          <p:cNvPr id="17" name="Espace réservé du contenu 16"/>
          <p:cNvPicPr>
            <a:picLocks noGrp="1" noChangeAspect="1"/>
          </p:cNvPicPr>
          <p:nvPr>
            <p:ph idx="1"/>
          </p:nvPr>
        </p:nvPicPr>
        <p:blipFill>
          <a:blip r:embed="rId2"/>
          <a:stretch>
            <a:fillRect/>
          </a:stretch>
        </p:blipFill>
        <p:spPr>
          <a:xfrm>
            <a:off x="1643474" y="5384437"/>
            <a:ext cx="2070554" cy="1473563"/>
          </a:xfrm>
          <a:prstGeom prst="rect">
            <a:avLst/>
          </a:prstGeom>
        </p:spPr>
      </p:pic>
      <p:sp>
        <p:nvSpPr>
          <p:cNvPr id="7" name="Titre 6"/>
          <p:cNvSpPr>
            <a:spLocks noGrp="1"/>
          </p:cNvSpPr>
          <p:nvPr>
            <p:ph type="title"/>
          </p:nvPr>
        </p:nvSpPr>
        <p:spPr>
          <a:xfrm>
            <a:off x="457200" y="232270"/>
            <a:ext cx="6513656" cy="1143000"/>
          </a:xfrm>
        </p:spPr>
        <p:txBody>
          <a:bodyPr/>
          <a:lstStyle/>
          <a:p>
            <a:endParaRPr lang="fr-FR"/>
          </a:p>
        </p:txBody>
      </p:sp>
      <p:pic>
        <p:nvPicPr>
          <p:cNvPr id="8" name="Image 7"/>
          <p:cNvPicPr>
            <a:picLocks noChangeAspect="1"/>
          </p:cNvPicPr>
          <p:nvPr/>
        </p:nvPicPr>
        <p:blipFill>
          <a:blip r:embed="rId3"/>
          <a:stretch>
            <a:fillRect/>
          </a:stretch>
        </p:blipFill>
        <p:spPr>
          <a:xfrm>
            <a:off x="2365979" y="1963933"/>
            <a:ext cx="2273798" cy="2909016"/>
          </a:xfrm>
          <a:prstGeom prst="rect">
            <a:avLst/>
          </a:prstGeom>
        </p:spPr>
      </p:pic>
      <p:pic>
        <p:nvPicPr>
          <p:cNvPr id="11" name="Image 10"/>
          <p:cNvPicPr>
            <a:picLocks noChangeAspect="1"/>
          </p:cNvPicPr>
          <p:nvPr/>
        </p:nvPicPr>
        <p:blipFill>
          <a:blip r:embed="rId4"/>
          <a:stretch>
            <a:fillRect/>
          </a:stretch>
        </p:blipFill>
        <p:spPr>
          <a:xfrm>
            <a:off x="5490014" y="3012162"/>
            <a:ext cx="1041628" cy="1626000"/>
          </a:xfrm>
          <a:prstGeom prst="rect">
            <a:avLst/>
          </a:prstGeom>
        </p:spPr>
      </p:pic>
      <p:pic>
        <p:nvPicPr>
          <p:cNvPr id="12" name="Image 11"/>
          <p:cNvPicPr>
            <a:picLocks noChangeAspect="1"/>
          </p:cNvPicPr>
          <p:nvPr/>
        </p:nvPicPr>
        <p:blipFill>
          <a:blip r:embed="rId5"/>
          <a:stretch>
            <a:fillRect/>
          </a:stretch>
        </p:blipFill>
        <p:spPr>
          <a:xfrm>
            <a:off x="6592036" y="1251620"/>
            <a:ext cx="1041628" cy="1626000"/>
          </a:xfrm>
          <a:prstGeom prst="rect">
            <a:avLst/>
          </a:prstGeom>
        </p:spPr>
      </p:pic>
      <p:pic>
        <p:nvPicPr>
          <p:cNvPr id="13" name="Image 12"/>
          <p:cNvPicPr>
            <a:picLocks noChangeAspect="1"/>
          </p:cNvPicPr>
          <p:nvPr/>
        </p:nvPicPr>
        <p:blipFill>
          <a:blip r:embed="rId6"/>
          <a:stretch>
            <a:fillRect/>
          </a:stretch>
        </p:blipFill>
        <p:spPr>
          <a:xfrm>
            <a:off x="6533136" y="2990985"/>
            <a:ext cx="1041628" cy="1626000"/>
          </a:xfrm>
          <a:prstGeom prst="rect">
            <a:avLst/>
          </a:prstGeom>
        </p:spPr>
      </p:pic>
      <p:pic>
        <p:nvPicPr>
          <p:cNvPr id="15" name="Image 14"/>
          <p:cNvPicPr>
            <a:picLocks noChangeAspect="1"/>
          </p:cNvPicPr>
          <p:nvPr/>
        </p:nvPicPr>
        <p:blipFill>
          <a:blip r:embed="rId7"/>
          <a:stretch>
            <a:fillRect/>
          </a:stretch>
        </p:blipFill>
        <p:spPr>
          <a:xfrm>
            <a:off x="5460302" y="1391312"/>
            <a:ext cx="1041628" cy="1626000"/>
          </a:xfrm>
          <a:prstGeom prst="rect">
            <a:avLst/>
          </a:prstGeom>
        </p:spPr>
      </p:pic>
      <p:pic>
        <p:nvPicPr>
          <p:cNvPr id="16" name="Image 15"/>
          <p:cNvPicPr>
            <a:picLocks noChangeAspect="1"/>
          </p:cNvPicPr>
          <p:nvPr/>
        </p:nvPicPr>
        <p:blipFill>
          <a:blip r:embed="rId8"/>
          <a:stretch>
            <a:fillRect/>
          </a:stretch>
        </p:blipFill>
        <p:spPr>
          <a:xfrm>
            <a:off x="5625444" y="5082317"/>
            <a:ext cx="2136429" cy="1509178"/>
          </a:xfrm>
          <a:prstGeom prst="rect">
            <a:avLst/>
          </a:prstGeom>
        </p:spPr>
      </p:pic>
      <p:pic>
        <p:nvPicPr>
          <p:cNvPr id="18" name="Image 17"/>
          <p:cNvPicPr>
            <a:picLocks noChangeAspect="1"/>
          </p:cNvPicPr>
          <p:nvPr/>
        </p:nvPicPr>
        <p:blipFill>
          <a:blip r:embed="rId9"/>
          <a:stretch>
            <a:fillRect/>
          </a:stretch>
        </p:blipFill>
        <p:spPr>
          <a:xfrm>
            <a:off x="359935" y="5384437"/>
            <a:ext cx="1155953" cy="1435453"/>
          </a:xfrm>
          <a:prstGeom prst="rect">
            <a:avLst/>
          </a:prstGeom>
        </p:spPr>
      </p:pic>
      <p:cxnSp>
        <p:nvCxnSpPr>
          <p:cNvPr id="44" name="Connecteur droit avec flèche 43"/>
          <p:cNvCxnSpPr/>
          <p:nvPr/>
        </p:nvCxnSpPr>
        <p:spPr>
          <a:xfrm>
            <a:off x="2365979" y="1657350"/>
            <a:ext cx="3124035" cy="68580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46" name="Connecteur droit avec flèche 45"/>
          <p:cNvCxnSpPr/>
          <p:nvPr/>
        </p:nvCxnSpPr>
        <p:spPr>
          <a:xfrm>
            <a:off x="6836533" y="4616985"/>
            <a:ext cx="0" cy="59795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 name="Connecteur droit avec flèche 51"/>
          <p:cNvCxnSpPr/>
          <p:nvPr/>
        </p:nvCxnSpPr>
        <p:spPr>
          <a:xfrm>
            <a:off x="1643474" y="2343150"/>
            <a:ext cx="4171539" cy="3171825"/>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54" name="Connecteur droit avec flèche 53"/>
          <p:cNvCxnSpPr/>
          <p:nvPr/>
        </p:nvCxnSpPr>
        <p:spPr>
          <a:xfrm flipV="1">
            <a:off x="2543175" y="3364985"/>
            <a:ext cx="3333592" cy="2241057"/>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58" name="Connecteur droit avec flèche 57"/>
          <p:cNvCxnSpPr/>
          <p:nvPr/>
        </p:nvCxnSpPr>
        <p:spPr>
          <a:xfrm flipV="1">
            <a:off x="1171575" y="1657350"/>
            <a:ext cx="5906958" cy="4054839"/>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66" name="Connecteur droit avec flèche 65"/>
          <p:cNvCxnSpPr/>
          <p:nvPr/>
        </p:nvCxnSpPr>
        <p:spPr>
          <a:xfrm flipV="1">
            <a:off x="785813" y="2343151"/>
            <a:ext cx="114300" cy="3171824"/>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67" name="Connecteur droit avec flèche 66"/>
          <p:cNvCxnSpPr/>
          <p:nvPr/>
        </p:nvCxnSpPr>
        <p:spPr>
          <a:xfrm flipH="1" flipV="1">
            <a:off x="1483664" y="2343151"/>
            <a:ext cx="562692" cy="3217358"/>
          </a:xfrm>
          <a:prstGeom prst="straightConnector1">
            <a:avLst/>
          </a:prstGeom>
          <a:ln>
            <a:headEnd type="triangle"/>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046337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3.88889E-6 3.7037E-7 L -0.25139 -0.24468 " pathEditMode="relative" rAng="0" ptsTypes="AA">
                                      <p:cBhvr>
                                        <p:cTn id="10" dur="2500" fill="hold"/>
                                        <p:tgtEl>
                                          <p:spTgt spid="8"/>
                                        </p:tgtEl>
                                        <p:attrNameLst>
                                          <p:attrName>ppt_x</p:attrName>
                                          <p:attrName>ppt_y</p:attrName>
                                        </p:attrNameLst>
                                      </p:cBhvr>
                                      <p:rCtr x="-12569" y="-12245"/>
                                    </p:animMotion>
                                  </p:childTnLst>
                                </p:cTn>
                              </p:par>
                            </p:childTnLst>
                          </p:cTn>
                        </p:par>
                        <p:par>
                          <p:cTn id="11" fill="hold">
                            <p:stCondLst>
                              <p:cond delay="2500"/>
                            </p:stCondLst>
                            <p:childTnLst>
                              <p:par>
                                <p:cTn id="12" presetID="1" presetClass="entr" presetSubtype="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childTnLst>
                          </p:cTn>
                        </p:par>
                        <p:par>
                          <p:cTn id="14" fill="hold">
                            <p:stCondLst>
                              <p:cond delay="2500"/>
                            </p:stCondLst>
                            <p:childTnLst>
                              <p:par>
                                <p:cTn id="15" presetID="1"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par>
                          <p:cTn id="17" fill="hold">
                            <p:stCondLst>
                              <p:cond delay="2500"/>
                            </p:stCondLst>
                            <p:childTnLst>
                              <p:par>
                                <p:cTn id="18" presetID="1" presetClass="entr" presetSubtype="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par>
                          <p:cTn id="20" fill="hold">
                            <p:stCondLst>
                              <p:cond delay="2500"/>
                            </p:stCondLst>
                            <p:childTnLst>
                              <p:par>
                                <p:cTn id="21" presetID="1"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MOODLE </a:t>
            </a:r>
            <a:r>
              <a:rPr lang="fr-FR" dirty="0"/>
              <a:t>– </a:t>
            </a:r>
            <a:r>
              <a:rPr lang="fr-FR" dirty="0" smtClean="0"/>
              <a:t>RDC - DEMAIN</a:t>
            </a:r>
            <a:endParaRPr lang="fr-FR" dirty="0"/>
          </a:p>
        </p:txBody>
      </p:sp>
      <p:sp>
        <p:nvSpPr>
          <p:cNvPr id="3" name="Espace réservé du contenu 2"/>
          <p:cNvSpPr>
            <a:spLocks noGrp="1"/>
          </p:cNvSpPr>
          <p:nvPr>
            <p:ph idx="1"/>
          </p:nvPr>
        </p:nvSpPr>
        <p:spPr>
          <a:xfrm>
            <a:off x="457200" y="1600200"/>
            <a:ext cx="8229600" cy="4525963"/>
          </a:xfrm>
        </p:spPr>
        <p:txBody>
          <a:bodyPr>
            <a:normAutofit/>
          </a:bodyPr>
          <a:lstStyle/>
          <a:p>
            <a:r>
              <a:rPr lang="fr-FR" dirty="0"/>
              <a:t>Quel serait le meilleur moyen de synchroniser les différents serveurs abritant Moodle (niveau central &amp; niveau sous-provincial) </a:t>
            </a:r>
            <a:r>
              <a:rPr lang="fr-FR" dirty="0" smtClean="0"/>
              <a:t>?</a:t>
            </a:r>
          </a:p>
          <a:p>
            <a:r>
              <a:rPr lang="fr-FR" dirty="0"/>
              <a:t>Quelle place pour les activités hors ligne </a:t>
            </a:r>
            <a:r>
              <a:rPr lang="fr-FR" dirty="0" smtClean="0"/>
              <a:t>?</a:t>
            </a:r>
            <a:endParaRPr lang="fr-FR" dirty="0" smtClean="0"/>
          </a:p>
          <a:p>
            <a:r>
              <a:rPr lang="fr-FR" dirty="0"/>
              <a:t>Quelle est la meilleure approche d’introduire un tel outil auprès d’utilisateurs novices en informatique et d’assurer un meilleur fonctionnement des CRESD </a:t>
            </a:r>
            <a:r>
              <a:rPr lang="fr-FR" dirty="0" smtClean="0"/>
              <a:t>?</a:t>
            </a:r>
            <a:endParaRPr lang="fr-FR" dirty="0" smtClean="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37</a:t>
            </a:fld>
            <a:endParaRPr lang="fr-FR" altLang="fr-FR"/>
          </a:p>
        </p:txBody>
      </p:sp>
    </p:spTree>
    <p:extLst>
      <p:ext uri="{BB962C8B-B14F-4D97-AF65-F5344CB8AC3E}">
        <p14:creationId xmlns:p14="http://schemas.microsoft.com/office/powerpoint/2010/main" val="22911876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Moodle demain pour </a:t>
            </a:r>
            <a:r>
              <a:rPr lang="fr-FR" dirty="0" err="1" smtClean="0"/>
              <a:t>l’afrique</a:t>
            </a:r>
            <a:endParaRPr lang="fr-FR" dirty="0"/>
          </a:p>
        </p:txBody>
      </p:sp>
      <p:sp>
        <p:nvSpPr>
          <p:cNvPr id="3" name="Espace réservé du contenu 2"/>
          <p:cNvSpPr>
            <a:spLocks noGrp="1"/>
          </p:cNvSpPr>
          <p:nvPr>
            <p:ph idx="1"/>
          </p:nvPr>
        </p:nvSpPr>
        <p:spPr/>
        <p:txBody>
          <a:bodyPr>
            <a:normAutofit lnSpcReduction="10000"/>
          </a:bodyPr>
          <a:lstStyle/>
          <a:p>
            <a:r>
              <a:rPr lang="fr-FR" dirty="0" smtClean="0"/>
              <a:t>Sensibilisation des acteurs Moodle africains pour l’enregistrement de leurs sites</a:t>
            </a:r>
          </a:p>
          <a:p>
            <a:r>
              <a:rPr lang="fr-FR" dirty="0" smtClean="0"/>
              <a:t>Importance fondamentale d’une version performante de Moodle sur tablettes et téléphones</a:t>
            </a:r>
          </a:p>
          <a:p>
            <a:r>
              <a:rPr lang="fr-FR" dirty="0" smtClean="0"/>
              <a:t>Et performante aussi pour un usage </a:t>
            </a:r>
            <a:r>
              <a:rPr lang="fr-FR" i="1" dirty="0" smtClean="0"/>
              <a:t>off line</a:t>
            </a:r>
          </a:p>
          <a:p>
            <a:r>
              <a:rPr lang="fr-FR" dirty="0" smtClean="0"/>
              <a:t>Gestion du multilinguisme</a:t>
            </a:r>
          </a:p>
          <a:p>
            <a:r>
              <a:rPr lang="fr-FR" dirty="0" smtClean="0"/>
              <a:t>Réflexion nécessaire sur : </a:t>
            </a:r>
          </a:p>
          <a:p>
            <a:r>
              <a:rPr lang="fr-FR" dirty="0" smtClean="0"/>
              <a:t>Comment « vendre » la solution Moodle auprès des décideurs politiques et des responsables de projets financés par des bailleurs internationaux?</a:t>
            </a:r>
            <a:endParaRPr lang="fr-FR" dirty="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38</a:t>
            </a:fld>
            <a:endParaRPr lang="fr-FR" altLang="fr-FR"/>
          </a:p>
        </p:txBody>
      </p:sp>
    </p:spTree>
    <p:extLst>
      <p:ext uri="{BB962C8B-B14F-4D97-AF65-F5344CB8AC3E}">
        <p14:creationId xmlns:p14="http://schemas.microsoft.com/office/powerpoint/2010/main" val="1309318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600200"/>
            <a:ext cx="8229600" cy="4525963"/>
          </a:xfrm>
        </p:spPr>
        <p:txBody>
          <a:bodyPr>
            <a:normAutofit/>
          </a:bodyPr>
          <a:lstStyle/>
          <a:p>
            <a:pPr marL="0" indent="0" algn="ctr">
              <a:buNone/>
            </a:pPr>
            <a:endParaRPr lang="fr-FR" dirty="0" smtClean="0"/>
          </a:p>
          <a:p>
            <a:pPr marL="0" indent="0" algn="ctr">
              <a:buNone/>
            </a:pPr>
            <a:r>
              <a:rPr lang="fr-FR" sz="6000" dirty="0" smtClean="0"/>
              <a:t>Merci</a:t>
            </a:r>
            <a:r>
              <a:rPr lang="fr-FR" sz="6000" dirty="0" smtClean="0"/>
              <a:t>!</a:t>
            </a:r>
          </a:p>
          <a:p>
            <a:pPr marL="0" indent="0" algn="ctr">
              <a:buNone/>
            </a:pPr>
            <a:r>
              <a:rPr lang="fr-FR" sz="3200" dirty="0">
                <a:hlinkClick r:id="rId2"/>
              </a:rPr>
              <a:t>http://www.bdumont-consultant.fr</a:t>
            </a:r>
            <a:r>
              <a:rPr lang="fr-FR" sz="3200" dirty="0" smtClean="0">
                <a:hlinkClick r:id="rId2"/>
              </a:rPr>
              <a:t>/</a:t>
            </a:r>
            <a:endParaRPr lang="fr-FR" sz="3200" dirty="0" smtClean="0"/>
          </a:p>
          <a:p>
            <a:pPr marL="0" indent="0" algn="ctr">
              <a:buNone/>
            </a:pPr>
            <a:endParaRPr lang="fr-FR" sz="3200" dirty="0" smtClean="0"/>
          </a:p>
          <a:p>
            <a:pPr marL="0" indent="0" algn="ctr">
              <a:buNone/>
            </a:pPr>
            <a:r>
              <a:rPr lang="fr-FR" dirty="0" smtClean="0">
                <a:hlinkClick r:id="rId3"/>
              </a:rPr>
              <a:t>bdumont.consultant@gmail.com</a:t>
            </a:r>
            <a:endParaRPr lang="fr-FR" dirty="0" smtClean="0"/>
          </a:p>
          <a:p>
            <a:pPr marL="0" indent="0" algn="ctr">
              <a:buNone/>
            </a:pPr>
            <a:r>
              <a:rPr lang="fr-FR" dirty="0">
                <a:hlinkClick r:id="rId4"/>
              </a:rPr>
              <a:t>p</a:t>
            </a:r>
            <a:r>
              <a:rPr lang="fr-FR" dirty="0" smtClean="0">
                <a:hlinkClick r:id="rId4"/>
              </a:rPr>
              <a:t>ascal.consultant@gmail.com</a:t>
            </a:r>
            <a:endParaRPr lang="fr-FR" dirty="0" smtClean="0"/>
          </a:p>
          <a:p>
            <a:pPr marL="0" indent="0" algn="ctr">
              <a:buNone/>
            </a:pPr>
            <a:r>
              <a:rPr lang="fr-FR" dirty="0" smtClean="0">
                <a:hlinkClick r:id="rId5"/>
              </a:rPr>
              <a:t>honorenz@gmail.com</a:t>
            </a:r>
            <a:r>
              <a:rPr lang="fr-FR" dirty="0" smtClean="0"/>
              <a:t> </a:t>
            </a:r>
          </a:p>
          <a:p>
            <a:pPr marL="0" indent="0" algn="ctr">
              <a:buNone/>
            </a:pPr>
            <a:endParaRPr lang="fr-FR" dirty="0" smtClean="0"/>
          </a:p>
          <a:p>
            <a:pPr marL="0" indent="0" algn="ctr">
              <a:buNone/>
            </a:pPr>
            <a:endParaRPr lang="fr-FR" dirty="0"/>
          </a:p>
          <a:p>
            <a:pPr marL="0" indent="0" algn="ctr">
              <a:buNone/>
            </a:pPr>
            <a:endParaRPr lang="fr-FR" dirty="0" smtClean="0"/>
          </a:p>
        </p:txBody>
      </p:sp>
      <p:sp>
        <p:nvSpPr>
          <p:cNvPr id="4" name="Espace réservé du pied de page 3"/>
          <p:cNvSpPr>
            <a:spLocks noGrp="1"/>
          </p:cNvSpPr>
          <p:nvPr>
            <p:ph type="ftr" sz="quarter" idx="11"/>
          </p:nvPr>
        </p:nvSpPr>
        <p:spPr/>
        <p:txBody>
          <a:bodyPr/>
          <a:lstStyle/>
          <a:p>
            <a:pPr>
              <a:defRPr/>
            </a:pPr>
            <a:r>
              <a:rPr lang="fr-FR" altLang="fr-FR" smtClean="0"/>
              <a:t>Moodle et l'Afrique francophone</a:t>
            </a:r>
            <a:endParaRPr lang="fr-FR" altLang="fr-FR"/>
          </a:p>
        </p:txBody>
      </p:sp>
      <p:sp>
        <p:nvSpPr>
          <p:cNvPr id="5" name="Espace réservé du numéro de diapositive 4"/>
          <p:cNvSpPr>
            <a:spLocks noGrp="1"/>
          </p:cNvSpPr>
          <p:nvPr>
            <p:ph type="sldNum" sz="quarter" idx="12"/>
          </p:nvPr>
        </p:nvSpPr>
        <p:spPr/>
        <p:txBody>
          <a:bodyPr/>
          <a:lstStyle/>
          <a:p>
            <a:fld id="{072121FE-85D9-4522-8C7B-629F04E4E38E}" type="slidenum">
              <a:rPr lang="fr-FR" altLang="fr-FR" smtClean="0"/>
              <a:pPr/>
              <a:t>39</a:t>
            </a:fld>
            <a:endParaRPr lang="fr-FR" altLang="fr-FR"/>
          </a:p>
        </p:txBody>
      </p:sp>
      <p:sp>
        <p:nvSpPr>
          <p:cNvPr id="6" name="Titre 5"/>
          <p:cNvSpPr>
            <a:spLocks noGrp="1"/>
          </p:cNvSpPr>
          <p:nvPr>
            <p:ph type="title"/>
          </p:nvPr>
        </p:nvSpPr>
        <p:spPr/>
        <p:txBody>
          <a:bodyPr/>
          <a:lstStyle/>
          <a:p>
            <a:endParaRPr lang="fr-FR"/>
          </a:p>
        </p:txBody>
      </p:sp>
    </p:spTree>
    <p:extLst>
      <p:ext uri="{BB962C8B-B14F-4D97-AF65-F5344CB8AC3E}">
        <p14:creationId xmlns:p14="http://schemas.microsoft.com/office/powerpoint/2010/main" val="19764542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Gabarit_MoodleMoot_2016">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Gabarit_MoodleMoot_2016</Template>
  <TotalTime>888</TotalTime>
  <Words>1860</Words>
  <Application>Microsoft Office PowerPoint</Application>
  <PresentationFormat>Affichage à l'écran (4:3)</PresentationFormat>
  <Paragraphs>305</Paragraphs>
  <Slides>40</Slides>
  <Notes>3</Notes>
  <HiddenSlides>0</HiddenSlides>
  <MMClips>0</MMClips>
  <ScaleCrop>false</ScaleCrop>
  <HeadingPairs>
    <vt:vector size="4" baseType="variant">
      <vt:variant>
        <vt:lpstr>Thème</vt:lpstr>
      </vt:variant>
      <vt:variant>
        <vt:i4>1</vt:i4>
      </vt:variant>
      <vt:variant>
        <vt:lpstr>Titres des diapositives</vt:lpstr>
      </vt:variant>
      <vt:variant>
        <vt:i4>40</vt:i4>
      </vt:variant>
    </vt:vector>
  </HeadingPairs>
  <TitlesOfParts>
    <vt:vector size="41" baseType="lpstr">
      <vt:lpstr>Gabarit_MoodleMoot_2016</vt:lpstr>
      <vt:lpstr>Moodle : un outil  au service de la modernisation  des systèmes éducatifs  en Afrique francophone</vt:lpstr>
      <vt:lpstr>Présentation PowerPoint</vt:lpstr>
      <vt:lpstr>Acquis et perspectives en Afrique francophone</vt:lpstr>
      <vt:lpstr>Analyse SWOT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Enseignement supérieur</vt:lpstr>
      <vt:lpstr>Enseignement supérieur</vt:lpstr>
      <vt:lpstr>Enseignement supérieur</vt:lpstr>
      <vt:lpstr>Enseignement supérieur</vt:lpstr>
      <vt:lpstr>Formation des enseignants du primaire</vt:lpstr>
      <vt:lpstr>Formation des enseignants du primaiRE</vt:lpstr>
      <vt:lpstr>Formation des enseignants du primaiRE</vt:lpstr>
      <vt:lpstr>Formation des enseignants du primaiRE</vt:lpstr>
      <vt:lpstr>Formation des enseignants du primaiRE</vt:lpstr>
      <vt:lpstr>Formation des enseignants du primaiRE</vt:lpstr>
      <vt:lpstr>Projet ATIC - Mali</vt:lpstr>
      <vt:lpstr>Projet ATIC - Mali</vt:lpstr>
      <vt:lpstr>Projet ATIC - Mali</vt:lpstr>
      <vt:lpstr>Projet ATIC - Mali</vt:lpstr>
      <vt:lpstr>Projet ATIC - Mali</vt:lpstr>
      <vt:lpstr>Projet ATIC - Mali</vt:lpstr>
      <vt:lpstr>Projet ATIC - Mali</vt:lpstr>
      <vt:lpstr>Etude de cas :  Moodle en RDC</vt:lpstr>
      <vt:lpstr>Paysage éducatif – RDC</vt:lpstr>
      <vt:lpstr>Paysage éducatif – RDC</vt:lpstr>
      <vt:lpstr>Paysage éducatif – RDC</vt:lpstr>
      <vt:lpstr>Paysage éducatif – RDC</vt:lpstr>
      <vt:lpstr>Paysage éducatif – RDC</vt:lpstr>
      <vt:lpstr>Paysage éducatif – RDC</vt:lpstr>
      <vt:lpstr>Dispositif foad enseignement primaire</vt:lpstr>
      <vt:lpstr>Présentation PowerPoint</vt:lpstr>
      <vt:lpstr>MOODLE – RDC - DEMAIN</vt:lpstr>
      <vt:lpstr>Moodle demain pour l’afrique</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ADMIN</dc:creator>
  <cp:lastModifiedBy>ADMIN</cp:lastModifiedBy>
  <cp:revision>62</cp:revision>
  <dcterms:created xsi:type="dcterms:W3CDTF">2016-07-06T13:47:46Z</dcterms:created>
  <dcterms:modified xsi:type="dcterms:W3CDTF">2016-07-07T11:48:59Z</dcterms:modified>
</cp:coreProperties>
</file>